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drawings/drawing1.xml" ContentType="application/vnd.openxmlformats-officedocument.drawingml.chartshapes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7" r:id="rId2"/>
    <p:sldId id="263" r:id="rId3"/>
    <p:sldId id="337" r:id="rId4"/>
    <p:sldId id="338" r:id="rId5"/>
    <p:sldId id="265" r:id="rId6"/>
    <p:sldId id="266" r:id="rId7"/>
    <p:sldId id="267" r:id="rId8"/>
    <p:sldId id="268" r:id="rId9"/>
    <p:sldId id="269" r:id="rId10"/>
    <p:sldId id="270" r:id="rId11"/>
    <p:sldId id="318" r:id="rId12"/>
    <p:sldId id="341" r:id="rId13"/>
    <p:sldId id="322" r:id="rId14"/>
    <p:sldId id="323" r:id="rId15"/>
    <p:sldId id="324" r:id="rId16"/>
    <p:sldId id="274" r:id="rId17"/>
    <p:sldId id="275" r:id="rId18"/>
    <p:sldId id="276" r:id="rId19"/>
    <p:sldId id="277" r:id="rId20"/>
    <p:sldId id="278" r:id="rId21"/>
    <p:sldId id="314" r:id="rId22"/>
    <p:sldId id="313" r:id="rId23"/>
    <p:sldId id="312" r:id="rId24"/>
    <p:sldId id="281" r:id="rId25"/>
    <p:sldId id="282" r:id="rId26"/>
    <p:sldId id="283" r:id="rId27"/>
    <p:sldId id="309" r:id="rId28"/>
    <p:sldId id="284" r:id="rId29"/>
    <p:sldId id="285" r:id="rId30"/>
    <p:sldId id="339" r:id="rId31"/>
    <p:sldId id="286" r:id="rId32"/>
    <p:sldId id="340" r:id="rId33"/>
    <p:sldId id="287" r:id="rId34"/>
    <p:sldId id="289" r:id="rId35"/>
    <p:sldId id="342" r:id="rId36"/>
    <p:sldId id="352" r:id="rId37"/>
    <p:sldId id="358" r:id="rId38"/>
    <p:sldId id="353" r:id="rId39"/>
    <p:sldId id="354" r:id="rId40"/>
    <p:sldId id="355" r:id="rId41"/>
    <p:sldId id="356" r:id="rId42"/>
    <p:sldId id="357" r:id="rId43"/>
    <p:sldId id="307" r:id="rId44"/>
    <p:sldId id="344" r:id="rId45"/>
    <p:sldId id="347" r:id="rId46"/>
    <p:sldId id="348" r:id="rId47"/>
    <p:sldId id="345" r:id="rId48"/>
    <p:sldId id="346" r:id="rId49"/>
    <p:sldId id="349" r:id="rId50"/>
    <p:sldId id="343" r:id="rId51"/>
    <p:sldId id="350" r:id="rId52"/>
    <p:sldId id="291" r:id="rId53"/>
    <p:sldId id="296" r:id="rId54"/>
    <p:sldId id="361" r:id="rId55"/>
    <p:sldId id="364" r:id="rId56"/>
    <p:sldId id="365" r:id="rId57"/>
    <p:sldId id="366" r:id="rId58"/>
    <p:sldId id="367" r:id="rId59"/>
    <p:sldId id="294" r:id="rId60"/>
    <p:sldId id="368" r:id="rId61"/>
    <p:sldId id="369" r:id="rId62"/>
    <p:sldId id="370" r:id="rId63"/>
    <p:sldId id="371" r:id="rId64"/>
    <p:sldId id="359" r:id="rId65"/>
    <p:sldId id="299" r:id="rId66"/>
    <p:sldId id="300" r:id="rId67"/>
    <p:sldId id="325" r:id="rId68"/>
    <p:sldId id="326" r:id="rId69"/>
    <p:sldId id="333" r:id="rId70"/>
    <p:sldId id="334" r:id="rId71"/>
    <p:sldId id="335" r:id="rId72"/>
    <p:sldId id="328" r:id="rId73"/>
    <p:sldId id="329" r:id="rId74"/>
    <p:sldId id="331" r:id="rId75"/>
    <p:sldId id="332" r:id="rId76"/>
    <p:sldId id="351" r:id="rId77"/>
    <p:sldId id="301" r:id="rId78"/>
    <p:sldId id="302" r:id="rId79"/>
    <p:sldId id="303" r:id="rId80"/>
    <p:sldId id="304" r:id="rId81"/>
    <p:sldId id="305" r:id="rId82"/>
    <p:sldId id="320" r:id="rId83"/>
    <p:sldId id="32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8"/>
    <p:restoredTop sz="93798" autoAdjust="0"/>
  </p:normalViewPr>
  <p:slideViewPr>
    <p:cSldViewPr snapToGrid="0">
      <p:cViewPr varScale="1">
        <p:scale>
          <a:sx n="136" d="100"/>
          <a:sy n="136" d="100"/>
        </p:scale>
        <p:origin x="13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Relationship Id="rId4" Type="http://schemas.openxmlformats.org/officeDocument/2006/relationships/chartUserShapes" Target="../drawings/drawing1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2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36-4062-BE89-E95F3EE2D289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E36-4062-BE89-E95F3EE2D289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E36-4062-BE89-E95F3EE2D289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E36-4062-BE89-E95F3EE2D289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36-4062-BE89-E95F3EE2D289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E36-4062-BE89-E95F3EE2D289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E36-4062-BE89-E95F3EE2D289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E36-4062-BE89-E95F3EE2D289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36-4062-BE89-E95F3EE2D28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E36-4062-BE89-E95F3EE2D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4</c:v>
                </c:pt>
                <c:pt idx="1">
                  <c:v>-9</c:v>
                </c:pt>
                <c:pt idx="2">
                  <c:v>-4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3</c:v>
                </c:pt>
                <c:pt idx="1">
                  <c:v>-4</c:v>
                </c:pt>
                <c:pt idx="2">
                  <c:v>-3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CF3-4B03-BE85-4FE2B3179021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CF3-4B03-BE85-4FE2B3179021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CF3-4B03-BE85-4FE2B3179021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CF3-4B03-BE85-4FE2B3179021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CF3-4B03-BE85-4FE2B3179021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CF3-4B03-BE85-4FE2B3179021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CF3-4B03-BE85-4FE2B3179021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CF3-4B03-BE85-4FE2B3179021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CF3-4B03-BE85-4FE2B317902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CF3-4B03-BE85-4FE2B31790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CF3-4B03-BE85-4FE2B3179021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CF3-4B03-BE85-4FE2B3179021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CF3-4B03-BE85-4FE2B3179021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CF3-4B03-BE85-4FE2B3179021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CF3-4B03-BE85-4FE2B3179021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CF3-4B03-BE85-4FE2B3179021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CF3-4B03-BE85-4FE2B3179021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CF3-4B03-BE85-4FE2B3179021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CF3-4B03-BE85-4FE2B317902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CF3-4B03-BE85-4FE2B31790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423D-9D33-9204B99388CD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423D-9D33-9204B99388CD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423D-9D33-9204B99388CD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423D-9D33-9204B99388CD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9D0-423D-9D33-9204B99388CD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9D0-423D-9D33-9204B99388CD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423D-9D33-9204B99388CD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423D-9D33-9204B99388CD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0-423D-9D33-9204B99388C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9D0-423D-9D33-9204B9938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36-4062-BE89-E95F3EE2D289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E36-4062-BE89-E95F3EE2D289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E36-4062-BE89-E95F3EE2D289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E36-4062-BE89-E95F3EE2D289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36-4062-BE89-E95F3EE2D289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E36-4062-BE89-E95F3EE2D289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E36-4062-BE89-E95F3EE2D289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E36-4062-BE89-E95F3EE2D289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36-4062-BE89-E95F3EE2D28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1.5</c:v>
                </c:pt>
                <c:pt idx="2">
                  <c:v>3</c:v>
                </c:pt>
                <c:pt idx="3">
                  <c:v>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E36-4062-BE89-E95F3EE2D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423D-9D33-9204B99388CD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423D-9D33-9204B99388CD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423D-9D33-9204B99388CD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423D-9D33-9204B99388CD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9D0-423D-9D33-9204B99388CD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9D0-423D-9D33-9204B99388CD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423D-9D33-9204B99388CD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423D-9D33-9204B99388CD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0-423D-9D33-9204B99388C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9D0-423D-9D33-9204B9938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423D-9D33-9204B99388CD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423D-9D33-9204B99388CD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423D-9D33-9204B99388CD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423D-9D33-9204B99388CD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9D0-423D-9D33-9204B99388CD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9D0-423D-9D33-9204B99388CD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423D-9D33-9204B99388CD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423D-9D33-9204B99388CD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0-423D-9D33-9204B99388C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9D0-423D-9D33-9204B9938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423D-9D33-9204B99388CD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423D-9D33-9204B99388CD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423D-9D33-9204B99388CD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423D-9D33-9204B99388CD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9D0-423D-9D33-9204B99388CD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9D0-423D-9D33-9204B99388CD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423D-9D33-9204B99388CD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423D-9D33-9204B99388CD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0-423D-9D33-9204B99388C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9D0-423D-9D33-9204B9938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2E78-4C15-B614-87F6FE12CA00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2E78-4C15-B614-87F6FE12CA00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2E78-4C15-B614-87F6FE12CA00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E78-4C15-B614-87F6FE12CA00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2E78-4C15-B614-87F6FE12CA00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2E78-4C15-B614-87F6FE12CA00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2E78-4C15-B614-87F6FE12CA00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2E78-4C15-B614-87F6FE12CA00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78-4C15-B614-87F6FE12CA00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E78-4C15-B614-87F6FE12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bg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9D0-423D-9D33-9204B99388CD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9D0-423D-9D33-9204B99388CD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9D0-423D-9D33-9204B99388CD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9D0-423D-9D33-9204B99388CD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9D0-423D-9D33-9204B99388CD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9D0-423D-9D33-9204B99388CD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9D0-423D-9D33-9204B99388CD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9D0-423D-9D33-9204B99388CD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9D0-423D-9D33-9204B99388CD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19D0-423D-9D33-9204B9938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642833079707980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F0D-488F-AAE4-B610C6E26CC3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F0D-488F-AAE4-B610C6E26CC3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DF0D-488F-AAE4-B610C6E26CC3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DF0D-488F-AAE4-B610C6E26CC3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DF0D-488F-AAE4-B610C6E26CC3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DF0D-488F-AAE4-B610C6E26CC3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DF0D-488F-AAE4-B610C6E26CC3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DF0D-488F-AAE4-B610C6E26CC3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F0D-488F-AAE4-B610C6E26CC3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F0D-488F-AAE4-B610C6E26C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134-4005-83F0-CEBFDC1CAEEC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134-4005-83F0-CEBFDC1CAEEC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134-4005-83F0-CEBFDC1CAEEC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134-4005-83F0-CEBFDC1CAEEC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134-4005-83F0-CEBFDC1CAEEC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134-4005-83F0-CEBFDC1CAEEC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134-4005-83F0-CEBFDC1CAEEC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134-4005-83F0-CEBFDC1CAEEC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34-4005-83F0-CEBFDC1CAEEC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134-4005-83F0-CEBFDC1CAE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36-4062-BE89-E95F3EE2D289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E36-4062-BE89-E95F3EE2D289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E36-4062-BE89-E95F3EE2D289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E36-4062-BE89-E95F3EE2D289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36-4062-BE89-E95F3EE2D289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E36-4062-BE89-E95F3EE2D289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E36-4062-BE89-E95F3EE2D289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E36-4062-BE89-E95F3EE2D289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36-4062-BE89-E95F3EE2D28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E36-4062-BE89-E95F3EE2D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943148148148146E-2"/>
          <c:y val="2.878018518518518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2700">
                <a:solidFill>
                  <a:schemeClr val="bg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ABF5-4A01-87A1-64ADB8D7335B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ABF5-4A01-87A1-64ADB8D7335B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ABF5-4A01-87A1-64ADB8D7335B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ABF5-4A01-87A1-64ADB8D7335B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ABF5-4A01-87A1-64ADB8D7335B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ABF5-4A01-87A1-64ADB8D7335B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ABF5-4A01-87A1-64ADB8D7335B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ABF5-4A01-87A1-64ADB8D7335B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27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ABF5-4A01-87A1-64ADB8D7335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F5-4A01-87A1-64ADB8D73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cross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6428330797079801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36-4062-BE89-E95F3EE2D289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E36-4062-BE89-E95F3EE2D289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E36-4062-BE89-E95F3EE2D289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E36-4062-BE89-E95F3EE2D289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36-4062-BE89-E95F3EE2D289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E36-4062-BE89-E95F3EE2D289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E36-4062-BE89-E95F3EE2D289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E36-4062-BE89-E95F3EE2D289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36-4062-BE89-E95F3EE2D28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E36-4062-BE89-E95F3EE2D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155534971572253E-2"/>
          <c:y val="2.642836195949945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36-4062-BE89-E95F3EE2D289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E36-4062-BE89-E95F3EE2D289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FE36-4062-BE89-E95F3EE2D289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FE36-4062-BE89-E95F3EE2D289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E36-4062-BE89-E95F3EE2D289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FE36-4062-BE89-E95F3EE2D289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FE36-4062-BE89-E95F3EE2D289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FE36-4062-BE89-E95F3EE2D289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FE36-4062-BE89-E95F3EE2D289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9</c:v>
                </c:pt>
                <c:pt idx="2">
                  <c:v>4</c:v>
                </c:pt>
                <c:pt idx="3">
                  <c:v>-9</c:v>
                </c:pt>
                <c:pt idx="4">
                  <c:v>-4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4</c:v>
                </c:pt>
                <c:pt idx="2">
                  <c:v>3</c:v>
                </c:pt>
                <c:pt idx="3">
                  <c:v>-4</c:v>
                </c:pt>
                <c:pt idx="4">
                  <c:v>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E36-4062-BE89-E95F3EE2D2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-1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-1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18022178682049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noFill/>
              <a:ln w="1016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C335-4CCC-B913-15A185990E67}"/>
              </c:ext>
            </c:extLst>
          </c:dPt>
          <c:dPt>
            <c:idx val="1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C335-4CCC-B913-15A185990E67}"/>
              </c:ext>
            </c:extLst>
          </c:dPt>
          <c:dPt>
            <c:idx val="2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335-4CCC-B913-15A185990E67}"/>
              </c:ext>
            </c:extLst>
          </c:dPt>
          <c:dPt>
            <c:idx val="3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C335-4CCC-B913-15A185990E67}"/>
              </c:ext>
            </c:extLst>
          </c:dPt>
          <c:dPt>
            <c:idx val="4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C335-4CCC-B913-15A185990E67}"/>
              </c:ext>
            </c:extLst>
          </c:dPt>
          <c:dPt>
            <c:idx val="5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C335-4CCC-B913-15A185990E67}"/>
              </c:ext>
            </c:extLst>
          </c:dPt>
          <c:dPt>
            <c:idx val="6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C335-4CCC-B913-15A185990E67}"/>
              </c:ext>
            </c:extLst>
          </c:dPt>
          <c:dPt>
            <c:idx val="7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C335-4CCC-B913-15A185990E67}"/>
              </c:ext>
            </c:extLst>
          </c:dPt>
          <c:dPt>
            <c:idx val="9"/>
            <c:marker>
              <c:symbol val="circle"/>
              <c:size val="6"/>
              <c:spPr>
                <a:noFill/>
                <a:ln w="1016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335-4CCC-B913-15A185990E67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-1</c:v>
                </c:pt>
                <c:pt idx="4">
                  <c:v>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-1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C335-4CCC-B913-15A185990E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-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  <c:min val="-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headEnd type="triangle"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0.48333</cdr:x>
      <cdr:y>0.46124</cdr:y>
    </cdr:from>
    <cdr:to>
      <cdr:x>0.51667</cdr:x>
      <cdr:y>0.49457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6B65B7ED-A0EA-FF86-CECC-38F0ECF8972C}"/>
            </a:ext>
          </a:extLst>
        </cdr:cNvPr>
        <cdr:cNvSpPr/>
      </cdr:nvSpPr>
      <cdr:spPr>
        <a:xfrm xmlns:a="http://schemas.openxmlformats.org/drawingml/2006/main">
          <a:off x="2610000" y="2490682"/>
          <a:ext cx="180000" cy="18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>
            <a:lumMod val="50000"/>
            <a:lumOff val="5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PH"/>
        </a:p>
      </cdr:txBody>
    </cdr:sp>
  </cdr:relSizeAnchor>
  <cdr:relSizeAnchor xmlns:cdr="http://schemas.openxmlformats.org/drawingml/2006/chartDrawing">
    <cdr:from>
      <cdr:x>0.67184</cdr:x>
      <cdr:y>0.32498</cdr:y>
    </cdr:from>
    <cdr:to>
      <cdr:x>0.70517</cdr:x>
      <cdr:y>0.35831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6B65B7ED-A0EA-FF86-CECC-38F0ECF8972C}"/>
            </a:ext>
          </a:extLst>
        </cdr:cNvPr>
        <cdr:cNvSpPr/>
      </cdr:nvSpPr>
      <cdr:spPr>
        <a:xfrm xmlns:a="http://schemas.openxmlformats.org/drawingml/2006/main">
          <a:off x="3627934" y="1754876"/>
          <a:ext cx="180000" cy="18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>
            <a:lumMod val="50000"/>
            <a:lumOff val="5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PH"/>
        </a:p>
      </cdr:txBody>
    </cdr:sp>
  </cdr:relSizeAnchor>
  <cdr:relSizeAnchor xmlns:cdr="http://schemas.openxmlformats.org/drawingml/2006/chartDrawing">
    <cdr:from>
      <cdr:x>0.90644</cdr:x>
      <cdr:y>0.27956</cdr:y>
    </cdr:from>
    <cdr:to>
      <cdr:x>0.93977</cdr:x>
      <cdr:y>0.31289</cdr:y>
    </cdr:to>
    <cdr:sp macro="" textlink="">
      <cdr:nvSpPr>
        <cdr:cNvPr id="4" name="Oval 3">
          <a:extLst xmlns:a="http://schemas.openxmlformats.org/drawingml/2006/main">
            <a:ext uri="{FF2B5EF4-FFF2-40B4-BE49-F238E27FC236}">
              <a16:creationId xmlns:a16="http://schemas.microsoft.com/office/drawing/2014/main" id="{6B65B7ED-A0EA-FF86-CECC-38F0ECF8972C}"/>
            </a:ext>
          </a:extLst>
        </cdr:cNvPr>
        <cdr:cNvSpPr/>
      </cdr:nvSpPr>
      <cdr:spPr>
        <a:xfrm xmlns:a="http://schemas.openxmlformats.org/drawingml/2006/main">
          <a:off x="4894758" y="1509607"/>
          <a:ext cx="180000" cy="18000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tx1">
            <a:lumMod val="50000"/>
            <a:lumOff val="50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PH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9CEF-E98E-7129-1037-B2EC86148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0BE66-4989-BF1D-B295-9FE6A0E483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11404C-9DFA-6692-E1D8-785927063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3140E-884C-ABC0-4D3F-362BA9115A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4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D7DE2-9A90-6E4C-8932-E990E2FB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C40731-5223-CEA1-1B1E-11C5774D2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7B6547-7F11-558A-DE44-3A09FCFFA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3128-C2BE-AE66-F882-826421E6A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14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39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023-EECE-888B-E0B5-5D6F88AB5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BDED7-3683-8F49-2CDB-F2AC88C49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792BB-DC6F-0519-8339-7916EA762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236AB-87AF-604F-48AF-370DAC709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3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chart" Target="../charts/chart1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chart" Target="../charts/chart2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8.png"/><Relationship Id="rId3" Type="http://schemas.openxmlformats.org/officeDocument/2006/relationships/chart" Target="../charts/chart3.xml"/><Relationship Id="rId7" Type="http://schemas.openxmlformats.org/officeDocument/2006/relationships/image" Target="../media/image37.png"/><Relationship Id="rId12" Type="http://schemas.openxmlformats.org/officeDocument/2006/relationships/image" Target="../media/image47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chart" Target="../charts/chart4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chart" Target="../charts/chart5.xml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320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chart" Target="../charts/chart6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chart" Target="../charts/chart9.xml"/><Relationship Id="rId7" Type="http://schemas.openxmlformats.org/officeDocument/2006/relationships/image" Target="../media/image6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chart" Target="../charts/char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1.png"/><Relationship Id="rId4" Type="http://schemas.openxmlformats.org/officeDocument/2006/relationships/image" Target="../media/image6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80.svg"/><Relationship Id="rId5" Type="http://schemas.openxmlformats.org/officeDocument/2006/relationships/image" Target="../media/image85.png"/><Relationship Id="rId10" Type="http://schemas.openxmlformats.org/officeDocument/2006/relationships/image" Target="../media/image79.png"/><Relationship Id="rId4" Type="http://schemas.openxmlformats.org/officeDocument/2006/relationships/image" Target="../media/image84.png"/><Relationship Id="rId9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89.png"/><Relationship Id="rId7" Type="http://schemas.openxmlformats.org/officeDocument/2006/relationships/image" Target="../media/image7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sv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6.png"/><Relationship Id="rId21" Type="http://schemas.openxmlformats.org/officeDocument/2006/relationships/image" Target="../media/image129.png"/><Relationship Id="rId7" Type="http://schemas.openxmlformats.org/officeDocument/2006/relationships/image" Target="../media/image118.png"/><Relationship Id="rId12" Type="http://schemas.openxmlformats.org/officeDocument/2006/relationships/image" Target="../media/image970.png"/><Relationship Id="rId17" Type="http://schemas.openxmlformats.org/officeDocument/2006/relationships/image" Target="../media/image127.png"/><Relationship Id="rId2" Type="http://schemas.openxmlformats.org/officeDocument/2006/relationships/image" Target="../media/image870.png"/><Relationship Id="rId16" Type="http://schemas.openxmlformats.org/officeDocument/2006/relationships/image" Target="../media/image126.pn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11" Type="http://schemas.openxmlformats.org/officeDocument/2006/relationships/image" Target="../media/image122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19" Type="http://schemas.openxmlformats.org/officeDocument/2006/relationships/image" Target="../media/image100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01.svg"/><Relationship Id="rId7" Type="http://schemas.openxmlformats.org/officeDocument/2006/relationships/image" Target="../media/image130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32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08.png"/><Relationship Id="rId10" Type="http://schemas.openxmlformats.org/officeDocument/2006/relationships/image" Target="../media/image137.png"/><Relationship Id="rId4" Type="http://schemas.openxmlformats.org/officeDocument/2006/relationships/image" Target="../media/image107.png"/><Relationship Id="rId9" Type="http://schemas.openxmlformats.org/officeDocument/2006/relationships/image" Target="../media/image13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14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Relationship Id="rId10" Type="http://schemas.openxmlformats.org/officeDocument/2006/relationships/image" Target="../media/image152.png"/><Relationship Id="rId4" Type="http://schemas.openxmlformats.org/officeDocument/2006/relationships/image" Target="../media/image140.png"/><Relationship Id="rId9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0.png"/><Relationship Id="rId18" Type="http://schemas.openxmlformats.org/officeDocument/2006/relationships/image" Target="../media/image100.png"/><Relationship Id="rId3" Type="http://schemas.openxmlformats.org/officeDocument/2006/relationships/image" Target="../media/image116.png"/><Relationship Id="rId7" Type="http://schemas.openxmlformats.org/officeDocument/2006/relationships/image" Target="../media/image156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53.png"/><Relationship Id="rId16" Type="http://schemas.openxmlformats.org/officeDocument/2006/relationships/image" Target="../media/image163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10" Type="http://schemas.openxmlformats.org/officeDocument/2006/relationships/image" Target="../media/image122.png"/><Relationship Id="rId19" Type="http://schemas.openxmlformats.org/officeDocument/2006/relationships/image" Target="../media/image101.sv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6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230.png"/><Relationship Id="rId7" Type="http://schemas.openxmlformats.org/officeDocument/2006/relationships/image" Target="../media/image169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250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321.png"/><Relationship Id="rId7" Type="http://schemas.openxmlformats.org/officeDocument/2006/relationships/image" Target="../media/image17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5" Type="http://schemas.openxmlformats.org/officeDocument/2006/relationships/image" Target="../media/image1330.png"/><Relationship Id="rId10" Type="http://schemas.openxmlformats.org/officeDocument/2006/relationships/image" Target="../media/image179.png"/><Relationship Id="rId4" Type="http://schemas.openxmlformats.org/officeDocument/2006/relationships/image" Target="../media/image174.png"/><Relationship Id="rId9" Type="http://schemas.openxmlformats.org/officeDocument/2006/relationships/image" Target="../media/image1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5.xml"/><Relationship Id="rId5" Type="http://schemas.openxmlformats.org/officeDocument/2006/relationships/image" Target="../media/image1400.png"/><Relationship Id="rId4" Type="http://schemas.openxmlformats.org/officeDocument/2006/relationships/image" Target="../media/image14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6.xml"/><Relationship Id="rId5" Type="http://schemas.openxmlformats.org/officeDocument/2006/relationships/image" Target="../media/image1400.png"/><Relationship Id="rId4" Type="http://schemas.openxmlformats.org/officeDocument/2006/relationships/image" Target="../media/image14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7.xml"/><Relationship Id="rId5" Type="http://schemas.openxmlformats.org/officeDocument/2006/relationships/image" Target="../media/image1440.png"/><Relationship Id="rId4" Type="http://schemas.openxmlformats.org/officeDocument/2006/relationships/image" Target="../media/image14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7" Type="http://schemas.openxmlformats.org/officeDocument/2006/relationships/image" Target="../media/image13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0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Principal Component Analysis (Math)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584CA2-4E54-81E2-8FAC-71A133D8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4D6AF52-95B9-9015-0758-C1360C7EC186}"/>
              </a:ext>
            </a:extLst>
          </p:cNvPr>
          <p:cNvGrpSpPr/>
          <p:nvPr/>
        </p:nvGrpSpPr>
        <p:grpSpPr>
          <a:xfrm>
            <a:off x="2088544" y="1285950"/>
            <a:ext cx="9433172" cy="4448101"/>
            <a:chOff x="2088544" y="1285950"/>
            <a:chExt cx="9433172" cy="4448101"/>
          </a:xfrm>
        </p:grpSpPr>
        <p:pic>
          <p:nvPicPr>
            <p:cNvPr id="2" name="Picture 1" descr="A cartoon of a house&#10;&#10;Description automatically generated">
              <a:extLst>
                <a:ext uri="{FF2B5EF4-FFF2-40B4-BE49-F238E27FC236}">
                  <a16:creationId xmlns:a16="http://schemas.microsoft.com/office/drawing/2014/main" id="{185FE15F-8211-5A87-FFBB-F4C6B402D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1179" y="4642486"/>
              <a:ext cx="720000" cy="7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 descr="A cartoon of a house&#10;&#10;Description automatically generated">
              <a:extLst>
                <a:ext uri="{FF2B5EF4-FFF2-40B4-BE49-F238E27FC236}">
                  <a16:creationId xmlns:a16="http://schemas.microsoft.com/office/drawing/2014/main" id="{21A85269-72C8-115D-A6CD-1EBF50857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2988" y="3719571"/>
              <a:ext cx="828000" cy="82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BCB15CF6-FD8C-584A-B72D-470D24028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9373" y="2925000"/>
              <a:ext cx="1008000" cy="10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4A1E4B15-0573-F6CB-58E6-51686EDB9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8846" y="2202012"/>
              <a:ext cx="1188000" cy="118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A cartoon of a house&#10;&#10;Description automatically generated">
              <a:extLst>
                <a:ext uri="{FF2B5EF4-FFF2-40B4-BE49-F238E27FC236}">
                  <a16:creationId xmlns:a16="http://schemas.microsoft.com/office/drawing/2014/main" id="{03673ED5-CB18-940C-87DE-8F4CB2986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8319" y="1285950"/>
              <a:ext cx="1620000" cy="16200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828B4F-3DB2-D40A-9507-19F8CCAFFE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544" y="1788316"/>
              <a:ext cx="9433172" cy="3945735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BF018E8-C91C-5F90-FA83-0B496771E97C}"/>
              </a:ext>
            </a:extLst>
          </p:cNvPr>
          <p:cNvSpPr txBox="1"/>
          <p:nvPr/>
        </p:nvSpPr>
        <p:spPr>
          <a:xfrm>
            <a:off x="5766988" y="4663757"/>
            <a:ext cx="197281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 dimension</a:t>
            </a:r>
          </a:p>
        </p:txBody>
      </p:sp>
    </p:spTree>
    <p:extLst>
      <p:ext uri="{BB962C8B-B14F-4D97-AF65-F5344CB8AC3E}">
        <p14:creationId xmlns:p14="http://schemas.microsoft.com/office/powerpoint/2010/main" val="304603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8C8F4-24C8-D3D1-362D-C6131274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</a:t>
            </a:r>
            <a:endParaRPr lang="en-P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7752B-EC8C-2997-9970-1AA8229C88F2}"/>
              </a:ext>
            </a:extLst>
          </p:cNvPr>
          <p:cNvSpPr txBox="1"/>
          <p:nvPr/>
        </p:nvSpPr>
        <p:spPr>
          <a:xfrm>
            <a:off x="1201121" y="3954105"/>
            <a:ext cx="19233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One feature </a:t>
            </a:r>
          </a:p>
          <a:p>
            <a:pPr algn="ctr"/>
            <a:r>
              <a:rPr lang="en-US" sz="1500" dirty="0"/>
              <a:t>(</a:t>
            </a:r>
            <a:r>
              <a:rPr lang="en-US" sz="1500" b="1" dirty="0"/>
              <a:t>Height</a:t>
            </a:r>
            <a:r>
              <a:rPr lang="en-US" sz="1500" dirty="0"/>
              <a:t>) </a:t>
            </a:r>
            <a:endParaRPr lang="en-PH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50054-8CD5-0ECA-7788-2FE2BBD43479}"/>
              </a:ext>
            </a:extLst>
          </p:cNvPr>
          <p:cNvSpPr txBox="1"/>
          <p:nvPr/>
        </p:nvSpPr>
        <p:spPr>
          <a:xfrm>
            <a:off x="5165526" y="3953983"/>
            <a:ext cx="2909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Two features </a:t>
            </a:r>
          </a:p>
          <a:p>
            <a:pPr algn="ctr"/>
            <a:r>
              <a:rPr lang="en-US" sz="1500" dirty="0"/>
              <a:t>(</a:t>
            </a:r>
            <a:r>
              <a:rPr lang="en-US" sz="1500" b="1" dirty="0"/>
              <a:t>Height</a:t>
            </a:r>
            <a:r>
              <a:rPr lang="en-US" sz="1500" dirty="0"/>
              <a:t> and </a:t>
            </a:r>
            <a:r>
              <a:rPr lang="en-US" sz="1500" b="1" dirty="0"/>
              <a:t>Weight</a:t>
            </a:r>
            <a:r>
              <a:rPr lang="en-US" sz="1500" dirty="0"/>
              <a:t>) </a:t>
            </a:r>
            <a:endParaRPr lang="en-PH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2AB02-C0CB-3E3B-02A1-9B4178A2F596}"/>
              </a:ext>
            </a:extLst>
          </p:cNvPr>
          <p:cNvSpPr txBox="1"/>
          <p:nvPr/>
        </p:nvSpPr>
        <p:spPr>
          <a:xfrm>
            <a:off x="9229102" y="3953983"/>
            <a:ext cx="24311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Three features</a:t>
            </a:r>
          </a:p>
          <a:p>
            <a:pPr algn="ctr"/>
            <a:r>
              <a:rPr lang="en-US" sz="1500" dirty="0"/>
              <a:t> (</a:t>
            </a:r>
            <a:r>
              <a:rPr lang="en-US" sz="1500" b="1" dirty="0"/>
              <a:t>Height</a:t>
            </a:r>
            <a:r>
              <a:rPr lang="en-US" sz="1500" dirty="0"/>
              <a:t>, </a:t>
            </a:r>
            <a:r>
              <a:rPr lang="en-US" sz="1500" b="1" dirty="0"/>
              <a:t>Weight</a:t>
            </a:r>
            <a:r>
              <a:rPr lang="en-US" sz="1500" dirty="0"/>
              <a:t> and </a:t>
            </a:r>
            <a:r>
              <a:rPr lang="en-US" sz="1500" b="1" dirty="0"/>
              <a:t>Age</a:t>
            </a:r>
            <a:r>
              <a:rPr lang="en-US" sz="1500" dirty="0"/>
              <a:t>)</a:t>
            </a:r>
            <a:endParaRPr lang="en-PH" sz="1500" dirty="0"/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B6030F64-FF9F-BF3D-40C4-DB6D56BC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457" y="1599322"/>
            <a:ext cx="2496482" cy="2160000"/>
          </a:xfrm>
          <a:prstGeom prst="rect">
            <a:avLst/>
          </a:prstGeom>
        </p:spPr>
      </p:pic>
      <p:pic>
        <p:nvPicPr>
          <p:cNvPr id="8" name="Picture 7" descr="A line with numbers and text&#10;&#10;AI-generated content may be incorrect.">
            <a:extLst>
              <a:ext uri="{FF2B5EF4-FFF2-40B4-BE49-F238E27FC236}">
                <a16:creationId xmlns:a16="http://schemas.microsoft.com/office/drawing/2014/main" id="{EE7633B1-1610-EEE9-1C44-332B2A5D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3" t="34238" r="9637" b="26738"/>
          <a:stretch>
            <a:fillRect/>
          </a:stretch>
        </p:blipFill>
        <p:spPr>
          <a:xfrm>
            <a:off x="567656" y="3142777"/>
            <a:ext cx="3190240" cy="457200"/>
          </a:xfrm>
          <a:prstGeom prst="rect">
            <a:avLst/>
          </a:prstGeom>
        </p:spPr>
      </p:pic>
      <p:pic>
        <p:nvPicPr>
          <p:cNvPr id="9" name="Picture 8" descr="A diagram of weight scale&#10;&#10;AI-generated content may be incorrect.">
            <a:extLst>
              <a:ext uri="{FF2B5EF4-FFF2-40B4-BE49-F238E27FC236}">
                <a16:creationId xmlns:a16="http://schemas.microsoft.com/office/drawing/2014/main" id="{67196C03-ADAC-0C39-6696-9C8D5BAA0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43" y="1687343"/>
            <a:ext cx="3100766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E6BBE3-65F2-F741-7204-05A9F591976B}"/>
              </a:ext>
            </a:extLst>
          </p:cNvPr>
          <p:cNvSpPr txBox="1"/>
          <p:nvPr/>
        </p:nvSpPr>
        <p:spPr>
          <a:xfrm>
            <a:off x="1236345" y="5278633"/>
            <a:ext cx="9719310" cy="477054"/>
          </a:xfrm>
          <a:custGeom>
            <a:avLst/>
            <a:gdLst>
              <a:gd name="csX0" fmla="*/ 0 w 9719310"/>
              <a:gd name="csY0" fmla="*/ 0 h 477054"/>
              <a:gd name="csX1" fmla="*/ 766110 w 9719310"/>
              <a:gd name="csY1" fmla="*/ 0 h 477054"/>
              <a:gd name="csX2" fmla="*/ 1532221 w 9719310"/>
              <a:gd name="csY2" fmla="*/ 0 h 477054"/>
              <a:gd name="csX3" fmla="*/ 2201138 w 9719310"/>
              <a:gd name="csY3" fmla="*/ 0 h 477054"/>
              <a:gd name="csX4" fmla="*/ 2772862 w 9719310"/>
              <a:gd name="csY4" fmla="*/ 0 h 477054"/>
              <a:gd name="csX5" fmla="*/ 3150200 w 9719310"/>
              <a:gd name="csY5" fmla="*/ 0 h 477054"/>
              <a:gd name="csX6" fmla="*/ 3527538 w 9719310"/>
              <a:gd name="csY6" fmla="*/ 0 h 477054"/>
              <a:gd name="csX7" fmla="*/ 3904876 w 9719310"/>
              <a:gd name="csY7" fmla="*/ 0 h 477054"/>
              <a:gd name="csX8" fmla="*/ 4670986 w 9719310"/>
              <a:gd name="csY8" fmla="*/ 0 h 477054"/>
              <a:gd name="csX9" fmla="*/ 5437096 w 9719310"/>
              <a:gd name="csY9" fmla="*/ 0 h 477054"/>
              <a:gd name="csX10" fmla="*/ 5814434 w 9719310"/>
              <a:gd name="csY10" fmla="*/ 0 h 477054"/>
              <a:gd name="csX11" fmla="*/ 6288965 w 9719310"/>
              <a:gd name="csY11" fmla="*/ 0 h 477054"/>
              <a:gd name="csX12" fmla="*/ 6957883 w 9719310"/>
              <a:gd name="csY12" fmla="*/ 0 h 477054"/>
              <a:gd name="csX13" fmla="*/ 7529607 w 9719310"/>
              <a:gd name="csY13" fmla="*/ 0 h 477054"/>
              <a:gd name="csX14" fmla="*/ 7906945 w 9719310"/>
              <a:gd name="csY14" fmla="*/ 0 h 477054"/>
              <a:gd name="csX15" fmla="*/ 8478669 w 9719310"/>
              <a:gd name="csY15" fmla="*/ 0 h 477054"/>
              <a:gd name="csX16" fmla="*/ 9719310 w 9719310"/>
              <a:gd name="csY16" fmla="*/ 0 h 477054"/>
              <a:gd name="csX17" fmla="*/ 9719310 w 9719310"/>
              <a:gd name="csY17" fmla="*/ 477054 h 477054"/>
              <a:gd name="csX18" fmla="*/ 8953200 w 9719310"/>
              <a:gd name="csY18" fmla="*/ 477054 h 477054"/>
              <a:gd name="csX19" fmla="*/ 8478669 w 9719310"/>
              <a:gd name="csY19" fmla="*/ 477054 h 477054"/>
              <a:gd name="csX20" fmla="*/ 7906945 w 9719310"/>
              <a:gd name="csY20" fmla="*/ 477054 h 477054"/>
              <a:gd name="csX21" fmla="*/ 7238027 w 9719310"/>
              <a:gd name="csY21" fmla="*/ 477054 h 477054"/>
              <a:gd name="csX22" fmla="*/ 6471917 w 9719310"/>
              <a:gd name="csY22" fmla="*/ 477054 h 477054"/>
              <a:gd name="csX23" fmla="*/ 5900193 w 9719310"/>
              <a:gd name="csY23" fmla="*/ 477054 h 477054"/>
              <a:gd name="csX24" fmla="*/ 5620048 w 9719310"/>
              <a:gd name="csY24" fmla="*/ 477054 h 477054"/>
              <a:gd name="csX25" fmla="*/ 5339903 w 9719310"/>
              <a:gd name="csY25" fmla="*/ 477054 h 477054"/>
              <a:gd name="csX26" fmla="*/ 4573793 w 9719310"/>
              <a:gd name="csY26" fmla="*/ 477054 h 477054"/>
              <a:gd name="csX27" fmla="*/ 4099262 w 9719310"/>
              <a:gd name="csY27" fmla="*/ 477054 h 477054"/>
              <a:gd name="csX28" fmla="*/ 3527538 w 9719310"/>
              <a:gd name="csY28" fmla="*/ 477054 h 477054"/>
              <a:gd name="csX29" fmla="*/ 3150200 w 9719310"/>
              <a:gd name="csY29" fmla="*/ 477054 h 477054"/>
              <a:gd name="csX30" fmla="*/ 2870055 w 9719310"/>
              <a:gd name="csY30" fmla="*/ 477054 h 477054"/>
              <a:gd name="csX31" fmla="*/ 2492717 w 9719310"/>
              <a:gd name="csY31" fmla="*/ 477054 h 477054"/>
              <a:gd name="csX32" fmla="*/ 1920993 w 9719310"/>
              <a:gd name="csY32" fmla="*/ 477054 h 477054"/>
              <a:gd name="csX33" fmla="*/ 1543655 w 9719310"/>
              <a:gd name="csY33" fmla="*/ 477054 h 477054"/>
              <a:gd name="csX34" fmla="*/ 777545 w 9719310"/>
              <a:gd name="csY34" fmla="*/ 477054 h 477054"/>
              <a:gd name="csX35" fmla="*/ 0 w 9719310"/>
              <a:gd name="csY35" fmla="*/ 477054 h 477054"/>
              <a:gd name="csX36" fmla="*/ 0 w 9719310"/>
              <a:gd name="csY36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</a:cxnLst>
            <a:rect l="l" t="t" r="r" b="b"/>
            <a:pathLst>
              <a:path w="9719310" h="477054" extrusionOk="0">
                <a:moveTo>
                  <a:pt x="0" y="0"/>
                </a:moveTo>
                <a:cubicBezTo>
                  <a:pt x="270594" y="-12581"/>
                  <a:pt x="384918" y="86466"/>
                  <a:pt x="766110" y="0"/>
                </a:cubicBezTo>
                <a:cubicBezTo>
                  <a:pt x="1147302" y="-86466"/>
                  <a:pt x="1329288" y="42607"/>
                  <a:pt x="1532221" y="0"/>
                </a:cubicBezTo>
                <a:cubicBezTo>
                  <a:pt x="1735154" y="-42607"/>
                  <a:pt x="1950550" y="20512"/>
                  <a:pt x="2201138" y="0"/>
                </a:cubicBezTo>
                <a:cubicBezTo>
                  <a:pt x="2451726" y="-20512"/>
                  <a:pt x="2575631" y="14155"/>
                  <a:pt x="2772862" y="0"/>
                </a:cubicBezTo>
                <a:cubicBezTo>
                  <a:pt x="2970093" y="-14155"/>
                  <a:pt x="2970749" y="2909"/>
                  <a:pt x="3150200" y="0"/>
                </a:cubicBezTo>
                <a:cubicBezTo>
                  <a:pt x="3329651" y="-2909"/>
                  <a:pt x="3358298" y="9511"/>
                  <a:pt x="3527538" y="0"/>
                </a:cubicBezTo>
                <a:cubicBezTo>
                  <a:pt x="3696778" y="-9511"/>
                  <a:pt x="3817143" y="17286"/>
                  <a:pt x="3904876" y="0"/>
                </a:cubicBezTo>
                <a:cubicBezTo>
                  <a:pt x="3992609" y="-17286"/>
                  <a:pt x="4483060" y="48913"/>
                  <a:pt x="4670986" y="0"/>
                </a:cubicBezTo>
                <a:cubicBezTo>
                  <a:pt x="4858912" y="-48913"/>
                  <a:pt x="5272327" y="27140"/>
                  <a:pt x="5437096" y="0"/>
                </a:cubicBezTo>
                <a:cubicBezTo>
                  <a:pt x="5601865" y="-27140"/>
                  <a:pt x="5681366" y="25179"/>
                  <a:pt x="5814434" y="0"/>
                </a:cubicBezTo>
                <a:cubicBezTo>
                  <a:pt x="5947502" y="-25179"/>
                  <a:pt x="6072320" y="49732"/>
                  <a:pt x="6288965" y="0"/>
                </a:cubicBezTo>
                <a:cubicBezTo>
                  <a:pt x="6505610" y="-49732"/>
                  <a:pt x="6703177" y="76370"/>
                  <a:pt x="6957883" y="0"/>
                </a:cubicBezTo>
                <a:cubicBezTo>
                  <a:pt x="7212589" y="-76370"/>
                  <a:pt x="7347493" y="1552"/>
                  <a:pt x="7529607" y="0"/>
                </a:cubicBezTo>
                <a:cubicBezTo>
                  <a:pt x="7711721" y="-1552"/>
                  <a:pt x="7824624" y="5697"/>
                  <a:pt x="7906945" y="0"/>
                </a:cubicBezTo>
                <a:cubicBezTo>
                  <a:pt x="7989266" y="-5697"/>
                  <a:pt x="8196788" y="31893"/>
                  <a:pt x="8478669" y="0"/>
                </a:cubicBezTo>
                <a:cubicBezTo>
                  <a:pt x="8760550" y="-31893"/>
                  <a:pt x="9371099" y="142272"/>
                  <a:pt x="9719310" y="0"/>
                </a:cubicBezTo>
                <a:cubicBezTo>
                  <a:pt x="9744652" y="215080"/>
                  <a:pt x="9674116" y="241454"/>
                  <a:pt x="9719310" y="477054"/>
                </a:cubicBezTo>
                <a:cubicBezTo>
                  <a:pt x="9352978" y="503632"/>
                  <a:pt x="9316200" y="431637"/>
                  <a:pt x="8953200" y="477054"/>
                </a:cubicBezTo>
                <a:cubicBezTo>
                  <a:pt x="8590200" y="522471"/>
                  <a:pt x="8701103" y="422685"/>
                  <a:pt x="8478669" y="477054"/>
                </a:cubicBezTo>
                <a:cubicBezTo>
                  <a:pt x="8256235" y="531423"/>
                  <a:pt x="8159708" y="441842"/>
                  <a:pt x="7906945" y="477054"/>
                </a:cubicBezTo>
                <a:cubicBezTo>
                  <a:pt x="7654182" y="512266"/>
                  <a:pt x="7521821" y="452733"/>
                  <a:pt x="7238027" y="477054"/>
                </a:cubicBezTo>
                <a:cubicBezTo>
                  <a:pt x="6954233" y="501375"/>
                  <a:pt x="6766470" y="475845"/>
                  <a:pt x="6471917" y="477054"/>
                </a:cubicBezTo>
                <a:cubicBezTo>
                  <a:pt x="6177364" y="478263"/>
                  <a:pt x="6113173" y="444096"/>
                  <a:pt x="5900193" y="477054"/>
                </a:cubicBezTo>
                <a:cubicBezTo>
                  <a:pt x="5687213" y="510012"/>
                  <a:pt x="5684555" y="464136"/>
                  <a:pt x="5620048" y="477054"/>
                </a:cubicBezTo>
                <a:cubicBezTo>
                  <a:pt x="5555541" y="489972"/>
                  <a:pt x="5469053" y="444896"/>
                  <a:pt x="5339903" y="477054"/>
                </a:cubicBezTo>
                <a:cubicBezTo>
                  <a:pt x="5210754" y="509212"/>
                  <a:pt x="4741949" y="400629"/>
                  <a:pt x="4573793" y="477054"/>
                </a:cubicBezTo>
                <a:cubicBezTo>
                  <a:pt x="4405637" y="553479"/>
                  <a:pt x="4298256" y="435869"/>
                  <a:pt x="4099262" y="477054"/>
                </a:cubicBezTo>
                <a:cubicBezTo>
                  <a:pt x="3900268" y="518239"/>
                  <a:pt x="3669778" y="411189"/>
                  <a:pt x="3527538" y="477054"/>
                </a:cubicBezTo>
                <a:cubicBezTo>
                  <a:pt x="3385298" y="542919"/>
                  <a:pt x="3253644" y="463851"/>
                  <a:pt x="3150200" y="477054"/>
                </a:cubicBezTo>
                <a:cubicBezTo>
                  <a:pt x="3046756" y="490257"/>
                  <a:pt x="2992112" y="445019"/>
                  <a:pt x="2870055" y="477054"/>
                </a:cubicBezTo>
                <a:cubicBezTo>
                  <a:pt x="2747998" y="509089"/>
                  <a:pt x="2579348" y="460273"/>
                  <a:pt x="2492717" y="477054"/>
                </a:cubicBezTo>
                <a:cubicBezTo>
                  <a:pt x="2406086" y="493835"/>
                  <a:pt x="2178577" y="444070"/>
                  <a:pt x="1920993" y="477054"/>
                </a:cubicBezTo>
                <a:cubicBezTo>
                  <a:pt x="1663409" y="510038"/>
                  <a:pt x="1726488" y="438143"/>
                  <a:pt x="1543655" y="477054"/>
                </a:cubicBezTo>
                <a:cubicBezTo>
                  <a:pt x="1360822" y="515965"/>
                  <a:pt x="1131812" y="459934"/>
                  <a:pt x="777545" y="477054"/>
                </a:cubicBezTo>
                <a:cubicBezTo>
                  <a:pt x="423278" y="494174"/>
                  <a:pt x="271128" y="425633"/>
                  <a:pt x="0" y="477054"/>
                </a:cubicBezTo>
                <a:cubicBezTo>
                  <a:pt x="-57150" y="351676"/>
                  <a:pt x="34718" y="145785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For datasets with more than </a:t>
            </a:r>
            <a:r>
              <a:rPr lang="en-PH" sz="2500" b="1" dirty="0"/>
              <a:t>three features</a:t>
            </a:r>
            <a:r>
              <a:rPr lang="en-PH" sz="2500" dirty="0"/>
              <a:t>, we simply cannot draw it.</a:t>
            </a:r>
          </a:p>
        </p:txBody>
      </p:sp>
    </p:spTree>
    <p:extLst>
      <p:ext uri="{BB962C8B-B14F-4D97-AF65-F5344CB8AC3E}">
        <p14:creationId xmlns:p14="http://schemas.microsoft.com/office/powerpoint/2010/main" val="42063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57188-5DB0-619E-343E-50C78701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57E480-D39A-2571-F26D-C5B51534B503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/>
              <a:t>Projecting Data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PCA Concepts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Covariance Matrix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Transformation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Eigenvalues and Eigenvectors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PCA Works?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8AF8D-C299-7663-6DF3-E4A623D6D05E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8129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36CCC-249B-D8DB-0C8E-961C6C15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FF1F0-4B68-17D5-FD6F-BB6EC66B0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C6AA110D-996C-7AEE-2BAF-FE58894C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00" y="3202015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A cartoon of a house&#10;&#10;Description automatically generated">
            <a:extLst>
              <a:ext uri="{FF2B5EF4-FFF2-40B4-BE49-F238E27FC236}">
                <a16:creationId xmlns:a16="http://schemas.microsoft.com/office/drawing/2014/main" id="{17841BC1-54CF-59ED-3508-BA529BF51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00" y="3106738"/>
            <a:ext cx="828000" cy="8280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cartoon of a house&#10;&#10;Description automatically generated">
            <a:extLst>
              <a:ext uri="{FF2B5EF4-FFF2-40B4-BE49-F238E27FC236}">
                <a16:creationId xmlns:a16="http://schemas.microsoft.com/office/drawing/2014/main" id="{F70ED9F5-D12D-F69A-8A34-C9103DEA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00" y="3047419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cartoon of a house&#10;&#10;Description automatically generated">
            <a:extLst>
              <a:ext uri="{FF2B5EF4-FFF2-40B4-BE49-F238E27FC236}">
                <a16:creationId xmlns:a16="http://schemas.microsoft.com/office/drawing/2014/main" id="{BFD3D48E-DC11-C283-1EE4-3EB5B38C9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000" y="2879850"/>
            <a:ext cx="1188000" cy="1188000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cartoon of a house&#10;&#10;Description automatically generated">
            <a:extLst>
              <a:ext uri="{FF2B5EF4-FFF2-40B4-BE49-F238E27FC236}">
                <a16:creationId xmlns:a16="http://schemas.microsoft.com/office/drawing/2014/main" id="{1A11155A-9721-33B6-7667-0A482FF9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000" y="2641093"/>
            <a:ext cx="1620000" cy="1620000"/>
          </a:xfrm>
          <a:prstGeom prst="rect">
            <a:avLst/>
          </a:prstGeom>
          <a:ln>
            <a:noFill/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DB7A66-8D75-2D0E-8677-C0650907603C}"/>
              </a:ext>
            </a:extLst>
          </p:cNvPr>
          <p:cNvCxnSpPr>
            <a:cxnSpLocks/>
          </p:cNvCxnSpPr>
          <p:nvPr/>
        </p:nvCxnSpPr>
        <p:spPr>
          <a:xfrm flipV="1">
            <a:off x="948267" y="3549771"/>
            <a:ext cx="10393594" cy="671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09B2DA7-FC99-27FC-7502-06589CDA0311}"/>
              </a:ext>
            </a:extLst>
          </p:cNvPr>
          <p:cNvSpPr txBox="1"/>
          <p:nvPr/>
        </p:nvSpPr>
        <p:spPr>
          <a:xfrm>
            <a:off x="1343951" y="404251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021024-7699-3971-9995-53F59F98CDE0}"/>
              </a:ext>
            </a:extLst>
          </p:cNvPr>
          <p:cNvSpPr txBox="1"/>
          <p:nvPr/>
        </p:nvSpPr>
        <p:spPr>
          <a:xfrm>
            <a:off x="3237925" y="404251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F6614-025C-656A-421E-E8EF5C3048D3}"/>
              </a:ext>
            </a:extLst>
          </p:cNvPr>
          <p:cNvSpPr txBox="1"/>
          <p:nvPr/>
        </p:nvSpPr>
        <p:spPr>
          <a:xfrm>
            <a:off x="5265765" y="4047246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BFB038-94B2-E28C-71F7-9154DEA3A115}"/>
              </a:ext>
            </a:extLst>
          </p:cNvPr>
          <p:cNvSpPr txBox="1"/>
          <p:nvPr/>
        </p:nvSpPr>
        <p:spPr>
          <a:xfrm>
            <a:off x="7476597" y="404251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C9F440-3347-C849-75FC-17C8007104B6}"/>
              </a:ext>
            </a:extLst>
          </p:cNvPr>
          <p:cNvSpPr txBox="1"/>
          <p:nvPr/>
        </p:nvSpPr>
        <p:spPr>
          <a:xfrm>
            <a:off x="9945395" y="4042514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824ABD-270B-E003-72E9-FB7CDA87C181}"/>
                  </a:ext>
                </a:extLst>
              </p:cNvPr>
              <p:cNvSpPr txBox="1"/>
              <p:nvPr/>
            </p:nvSpPr>
            <p:spPr>
              <a:xfrm>
                <a:off x="4403511" y="5012570"/>
                <a:ext cx="4438331" cy="7305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𝑴𝒆𝒂𝒏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1+2+3+4+5</m:t>
                          </m:r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824ABD-270B-E003-72E9-FB7CDA87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511" y="5012570"/>
                <a:ext cx="4438331" cy="730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1A4DDAF-2EA5-7AE2-8722-E7F82439C4FB}"/>
              </a:ext>
            </a:extLst>
          </p:cNvPr>
          <p:cNvSpPr txBox="1"/>
          <p:nvPr/>
        </p:nvSpPr>
        <p:spPr>
          <a:xfrm>
            <a:off x="961156" y="2609848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C00000"/>
                </a:solidFill>
              </a:rPr>
              <a:t>House 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6B1EA51-0370-42EC-4FA2-743B2B46B52B}"/>
              </a:ext>
            </a:extLst>
          </p:cNvPr>
          <p:cNvSpPr txBox="1"/>
          <p:nvPr/>
        </p:nvSpPr>
        <p:spPr>
          <a:xfrm>
            <a:off x="2938480" y="2591723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0000"/>
                </a:solidFill>
              </a:rPr>
              <a:t>House 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7525BE-23B4-4568-78A0-586A77918146}"/>
              </a:ext>
            </a:extLst>
          </p:cNvPr>
          <p:cNvSpPr txBox="1"/>
          <p:nvPr/>
        </p:nvSpPr>
        <p:spPr>
          <a:xfrm>
            <a:off x="5025625" y="2591723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C000"/>
                </a:solidFill>
              </a:rPr>
              <a:t>House 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DFE5F1-4D58-6D6B-2558-DEE987CEB09B}"/>
              </a:ext>
            </a:extLst>
          </p:cNvPr>
          <p:cNvSpPr txBox="1"/>
          <p:nvPr/>
        </p:nvSpPr>
        <p:spPr>
          <a:xfrm>
            <a:off x="7288692" y="2591723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92D050"/>
                </a:solidFill>
              </a:rPr>
              <a:t>House 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62649B-68C4-EDB2-2901-0466AA312B44}"/>
              </a:ext>
            </a:extLst>
          </p:cNvPr>
          <p:cNvSpPr txBox="1"/>
          <p:nvPr/>
        </p:nvSpPr>
        <p:spPr>
          <a:xfrm>
            <a:off x="9736502" y="2594059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House 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31906-0529-2E01-FBD1-59FC3B0ABD90}"/>
              </a:ext>
            </a:extLst>
          </p:cNvPr>
          <p:cNvSpPr txBox="1"/>
          <p:nvPr/>
        </p:nvSpPr>
        <p:spPr>
          <a:xfrm>
            <a:off x="4403511" y="5890428"/>
            <a:ext cx="3729559" cy="553998"/>
          </a:xfrm>
          <a:custGeom>
            <a:avLst/>
            <a:gdLst>
              <a:gd name="csX0" fmla="*/ 0 w 3729559"/>
              <a:gd name="csY0" fmla="*/ 0 h 553998"/>
              <a:gd name="csX1" fmla="*/ 696184 w 3729559"/>
              <a:gd name="csY1" fmla="*/ 0 h 553998"/>
              <a:gd name="csX2" fmla="*/ 1317778 w 3729559"/>
              <a:gd name="csY2" fmla="*/ 0 h 553998"/>
              <a:gd name="csX3" fmla="*/ 1976666 w 3729559"/>
              <a:gd name="csY3" fmla="*/ 0 h 553998"/>
              <a:gd name="csX4" fmla="*/ 2486373 w 3729559"/>
              <a:gd name="csY4" fmla="*/ 0 h 553998"/>
              <a:gd name="csX5" fmla="*/ 3033375 w 3729559"/>
              <a:gd name="csY5" fmla="*/ 0 h 553998"/>
              <a:gd name="csX6" fmla="*/ 3729559 w 3729559"/>
              <a:gd name="csY6" fmla="*/ 0 h 553998"/>
              <a:gd name="csX7" fmla="*/ 3729559 w 3729559"/>
              <a:gd name="csY7" fmla="*/ 553998 h 553998"/>
              <a:gd name="csX8" fmla="*/ 3145261 w 3729559"/>
              <a:gd name="csY8" fmla="*/ 553998 h 553998"/>
              <a:gd name="csX9" fmla="*/ 2523668 w 3729559"/>
              <a:gd name="csY9" fmla="*/ 553998 h 553998"/>
              <a:gd name="csX10" fmla="*/ 1976666 w 3729559"/>
              <a:gd name="csY10" fmla="*/ 553998 h 553998"/>
              <a:gd name="csX11" fmla="*/ 1355073 w 3729559"/>
              <a:gd name="csY11" fmla="*/ 553998 h 553998"/>
              <a:gd name="csX12" fmla="*/ 770776 w 3729559"/>
              <a:gd name="csY12" fmla="*/ 553998 h 553998"/>
              <a:gd name="csX13" fmla="*/ 0 w 3729559"/>
              <a:gd name="csY13" fmla="*/ 553998 h 553998"/>
              <a:gd name="csX14" fmla="*/ 0 w 3729559"/>
              <a:gd name="csY14" fmla="*/ 0 h 5539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729559" h="553998" extrusionOk="0">
                <a:moveTo>
                  <a:pt x="0" y="0"/>
                </a:moveTo>
                <a:cubicBezTo>
                  <a:pt x="189150" y="-20076"/>
                  <a:pt x="385722" y="9401"/>
                  <a:pt x="696184" y="0"/>
                </a:cubicBezTo>
                <a:cubicBezTo>
                  <a:pt x="1006646" y="-9401"/>
                  <a:pt x="1012250" y="24333"/>
                  <a:pt x="1317778" y="0"/>
                </a:cubicBezTo>
                <a:cubicBezTo>
                  <a:pt x="1623306" y="-24333"/>
                  <a:pt x="1770324" y="13710"/>
                  <a:pt x="1976666" y="0"/>
                </a:cubicBezTo>
                <a:cubicBezTo>
                  <a:pt x="2183008" y="-13710"/>
                  <a:pt x="2378216" y="-2081"/>
                  <a:pt x="2486373" y="0"/>
                </a:cubicBezTo>
                <a:cubicBezTo>
                  <a:pt x="2594530" y="2081"/>
                  <a:pt x="2824995" y="2562"/>
                  <a:pt x="3033375" y="0"/>
                </a:cubicBezTo>
                <a:cubicBezTo>
                  <a:pt x="3241755" y="-2562"/>
                  <a:pt x="3548609" y="18460"/>
                  <a:pt x="3729559" y="0"/>
                </a:cubicBezTo>
                <a:cubicBezTo>
                  <a:pt x="3714453" y="267575"/>
                  <a:pt x="3708571" y="280489"/>
                  <a:pt x="3729559" y="553998"/>
                </a:cubicBezTo>
                <a:cubicBezTo>
                  <a:pt x="3572033" y="574760"/>
                  <a:pt x="3424007" y="526407"/>
                  <a:pt x="3145261" y="553998"/>
                </a:cubicBezTo>
                <a:cubicBezTo>
                  <a:pt x="2866515" y="581589"/>
                  <a:pt x="2653660" y="562476"/>
                  <a:pt x="2523668" y="553998"/>
                </a:cubicBezTo>
                <a:cubicBezTo>
                  <a:pt x="2393676" y="545520"/>
                  <a:pt x="2116829" y="565693"/>
                  <a:pt x="1976666" y="553998"/>
                </a:cubicBezTo>
                <a:cubicBezTo>
                  <a:pt x="1836503" y="542303"/>
                  <a:pt x="1555731" y="551036"/>
                  <a:pt x="1355073" y="553998"/>
                </a:cubicBezTo>
                <a:cubicBezTo>
                  <a:pt x="1154415" y="556960"/>
                  <a:pt x="921938" y="530117"/>
                  <a:pt x="770776" y="553998"/>
                </a:cubicBezTo>
                <a:cubicBezTo>
                  <a:pt x="619614" y="577879"/>
                  <a:pt x="171688" y="545452"/>
                  <a:pt x="0" y="553998"/>
                </a:cubicBezTo>
                <a:cubicBezTo>
                  <a:pt x="11662" y="402030"/>
                  <a:pt x="9133" y="112397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5554960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FFC000"/>
                </a:solidFill>
              </a:rPr>
              <a:t>House C </a:t>
            </a:r>
            <a:r>
              <a:rPr lang="en-PH" sz="3000" dirty="0"/>
              <a:t>is the mean</a:t>
            </a:r>
          </a:p>
        </p:txBody>
      </p:sp>
    </p:spTree>
    <p:extLst>
      <p:ext uri="{BB962C8B-B14F-4D97-AF65-F5344CB8AC3E}">
        <p14:creationId xmlns:p14="http://schemas.microsoft.com/office/powerpoint/2010/main" val="142647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6F9D-8C60-F256-212E-16BE36C9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in One Dimension</a:t>
            </a:r>
            <a:endParaRPr lang="en-PH" dirty="0"/>
          </a:p>
        </p:txBody>
      </p:sp>
      <p:pic>
        <p:nvPicPr>
          <p:cNvPr id="44" name="Picture 43" descr="A cartoon of a house&#10;&#10;Description automatically generated">
            <a:extLst>
              <a:ext uri="{FF2B5EF4-FFF2-40B4-BE49-F238E27FC236}">
                <a16:creationId xmlns:a16="http://schemas.microsoft.com/office/drawing/2014/main" id="{6484A52A-D0B5-925B-3650-445796EE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20" y="2617577"/>
            <a:ext cx="828000" cy="828000"/>
          </a:xfrm>
          <a:prstGeom prst="rect">
            <a:avLst/>
          </a:prstGeom>
          <a:ln>
            <a:noFill/>
          </a:ln>
        </p:spPr>
      </p:pic>
      <p:pic>
        <p:nvPicPr>
          <p:cNvPr id="45" name="Picture 44" descr="A cartoon of a house&#10;&#10;Description automatically generated">
            <a:extLst>
              <a:ext uri="{FF2B5EF4-FFF2-40B4-BE49-F238E27FC236}">
                <a16:creationId xmlns:a16="http://schemas.microsoft.com/office/drawing/2014/main" id="{1A3A4A9E-A1E8-E1F2-22B8-F7212D62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20" y="2558258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A cartoon of a house&#10;&#10;Description automatically generated">
            <a:extLst>
              <a:ext uri="{FF2B5EF4-FFF2-40B4-BE49-F238E27FC236}">
                <a16:creationId xmlns:a16="http://schemas.microsoft.com/office/drawing/2014/main" id="{15FF58EB-E343-3591-5AAD-30670994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920" y="2390689"/>
            <a:ext cx="1188000" cy="1188000"/>
          </a:xfrm>
          <a:prstGeom prst="rect">
            <a:avLst/>
          </a:prstGeom>
          <a:ln>
            <a:noFill/>
          </a:ln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5B2C92-02AD-19E6-F956-53ADF36819D0}"/>
              </a:ext>
            </a:extLst>
          </p:cNvPr>
          <p:cNvCxnSpPr>
            <a:cxnSpLocks/>
          </p:cNvCxnSpPr>
          <p:nvPr/>
        </p:nvCxnSpPr>
        <p:spPr>
          <a:xfrm flipV="1">
            <a:off x="1070187" y="3060610"/>
            <a:ext cx="10393594" cy="671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2C3DD3-9EAC-3B3C-E715-7FD31ACD9CE2}"/>
                  </a:ext>
                </a:extLst>
              </p:cNvPr>
              <p:cNvSpPr txBox="1"/>
              <p:nvPr/>
            </p:nvSpPr>
            <p:spPr>
              <a:xfrm>
                <a:off x="3431111" y="3553132"/>
                <a:ext cx="4313617" cy="771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2C3DD3-9EAC-3B3C-E715-7FD31ACD9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111" y="3553132"/>
                <a:ext cx="4313617" cy="771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21F6AB4D-572D-5DA2-037E-83637C76A06B}"/>
              </a:ext>
            </a:extLst>
          </p:cNvPr>
          <p:cNvGrpSpPr/>
          <p:nvPr/>
        </p:nvGrpSpPr>
        <p:grpSpPr>
          <a:xfrm>
            <a:off x="3885262" y="2547526"/>
            <a:ext cx="1316448" cy="258022"/>
            <a:chOff x="3894666" y="2424536"/>
            <a:chExt cx="1316448" cy="25802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81572C-6DC9-38C1-380A-1B0FF3EF4323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14B5D90-D7AA-18A4-4F8D-E563CDBAFA0A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33E706-2465-55D3-8B45-0C2CFCEB6EA4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0C66AA5-080E-7E49-0A54-E1DCC265A89F}"/>
              </a:ext>
            </a:extLst>
          </p:cNvPr>
          <p:cNvGrpSpPr/>
          <p:nvPr/>
        </p:nvGrpSpPr>
        <p:grpSpPr>
          <a:xfrm>
            <a:off x="6003722" y="2547526"/>
            <a:ext cx="1316448" cy="258022"/>
            <a:chOff x="3894666" y="2424536"/>
            <a:chExt cx="1316448" cy="25802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CAD0BDA-3D7A-58F5-F54C-0F7EE51401C0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DD1BB87-7942-F373-1F1C-3D5FF40F66FB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868AB81-A156-DF26-1E0C-826ED43A9709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541D0DD-B6F3-AA7E-F17F-080A224AD1A7}"/>
              </a:ext>
            </a:extLst>
          </p:cNvPr>
          <p:cNvSpPr txBox="1"/>
          <p:nvPr/>
        </p:nvSpPr>
        <p:spPr>
          <a:xfrm>
            <a:off x="4404262" y="22965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D5EE77-D2D4-324D-D5AB-51CB5BA6EB7C}"/>
              </a:ext>
            </a:extLst>
          </p:cNvPr>
          <p:cNvSpPr txBox="1"/>
          <p:nvPr/>
        </p:nvSpPr>
        <p:spPr>
          <a:xfrm>
            <a:off x="6577802" y="23198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D8CA13-84ED-A455-8A12-D64BA16108EF}"/>
              </a:ext>
            </a:extLst>
          </p:cNvPr>
          <p:cNvSpPr txBox="1"/>
          <p:nvPr/>
        </p:nvSpPr>
        <p:spPr>
          <a:xfrm>
            <a:off x="3056734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0000"/>
                </a:solidFill>
              </a:rPr>
              <a:t>House 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F7C7B1-B472-0098-49D5-7FF584507F29}"/>
              </a:ext>
            </a:extLst>
          </p:cNvPr>
          <p:cNvSpPr txBox="1"/>
          <p:nvPr/>
        </p:nvSpPr>
        <p:spPr>
          <a:xfrm>
            <a:off x="5143879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C000"/>
                </a:solidFill>
              </a:rPr>
              <a:t>House 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D4832E-C4D2-BC10-1E3C-C8DA0777B833}"/>
              </a:ext>
            </a:extLst>
          </p:cNvPr>
          <p:cNvSpPr txBox="1"/>
          <p:nvPr/>
        </p:nvSpPr>
        <p:spPr>
          <a:xfrm>
            <a:off x="7406946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92D050"/>
                </a:solidFill>
              </a:rPr>
              <a:t>House 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0829CC-5717-C14A-25A8-B71E5299F5CE}"/>
              </a:ext>
            </a:extLst>
          </p:cNvPr>
          <p:cNvSpPr txBox="1"/>
          <p:nvPr/>
        </p:nvSpPr>
        <p:spPr>
          <a:xfrm>
            <a:off x="7744728" y="1127668"/>
            <a:ext cx="3784332" cy="1246495"/>
          </a:xfrm>
          <a:custGeom>
            <a:avLst/>
            <a:gdLst>
              <a:gd name="csX0" fmla="*/ 0 w 3784332"/>
              <a:gd name="csY0" fmla="*/ 0 h 1246495"/>
              <a:gd name="csX1" fmla="*/ 616305 w 3784332"/>
              <a:gd name="csY1" fmla="*/ 0 h 1246495"/>
              <a:gd name="csX2" fmla="*/ 1232611 w 3784332"/>
              <a:gd name="csY2" fmla="*/ 0 h 1246495"/>
              <a:gd name="csX3" fmla="*/ 1811073 w 3784332"/>
              <a:gd name="csY3" fmla="*/ 0 h 1246495"/>
              <a:gd name="csX4" fmla="*/ 2351692 w 3784332"/>
              <a:gd name="csY4" fmla="*/ 0 h 1246495"/>
              <a:gd name="csX5" fmla="*/ 2816624 w 3784332"/>
              <a:gd name="csY5" fmla="*/ 0 h 1246495"/>
              <a:gd name="csX6" fmla="*/ 3281556 w 3784332"/>
              <a:gd name="csY6" fmla="*/ 0 h 1246495"/>
              <a:gd name="csX7" fmla="*/ 3784332 w 3784332"/>
              <a:gd name="csY7" fmla="*/ 0 h 1246495"/>
              <a:gd name="csX8" fmla="*/ 3784332 w 3784332"/>
              <a:gd name="csY8" fmla="*/ 440428 h 1246495"/>
              <a:gd name="csX9" fmla="*/ 3784332 w 3784332"/>
              <a:gd name="csY9" fmla="*/ 868392 h 1246495"/>
              <a:gd name="csX10" fmla="*/ 3784332 w 3784332"/>
              <a:gd name="csY10" fmla="*/ 1246495 h 1246495"/>
              <a:gd name="csX11" fmla="*/ 3357243 w 3784332"/>
              <a:gd name="csY11" fmla="*/ 1246495 h 1246495"/>
              <a:gd name="csX12" fmla="*/ 2892311 w 3784332"/>
              <a:gd name="csY12" fmla="*/ 1246495 h 1246495"/>
              <a:gd name="csX13" fmla="*/ 2276005 w 3784332"/>
              <a:gd name="csY13" fmla="*/ 1246495 h 1246495"/>
              <a:gd name="csX14" fmla="*/ 1659700 w 3784332"/>
              <a:gd name="csY14" fmla="*/ 1246495 h 1246495"/>
              <a:gd name="csX15" fmla="*/ 1081238 w 3784332"/>
              <a:gd name="csY15" fmla="*/ 1246495 h 1246495"/>
              <a:gd name="csX16" fmla="*/ 578462 w 3784332"/>
              <a:gd name="csY16" fmla="*/ 1246495 h 1246495"/>
              <a:gd name="csX17" fmla="*/ 0 w 3784332"/>
              <a:gd name="csY17" fmla="*/ 1246495 h 1246495"/>
              <a:gd name="csX18" fmla="*/ 0 w 3784332"/>
              <a:gd name="csY18" fmla="*/ 818532 h 1246495"/>
              <a:gd name="csX19" fmla="*/ 0 w 3784332"/>
              <a:gd name="csY19" fmla="*/ 427963 h 1246495"/>
              <a:gd name="csX20" fmla="*/ 0 w 3784332"/>
              <a:gd name="csY20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784332" h="1246495" extrusionOk="0">
                <a:moveTo>
                  <a:pt x="0" y="0"/>
                </a:moveTo>
                <a:cubicBezTo>
                  <a:pt x="137059" y="-4726"/>
                  <a:pt x="465116" y="65900"/>
                  <a:pt x="616305" y="0"/>
                </a:cubicBezTo>
                <a:cubicBezTo>
                  <a:pt x="767495" y="-65900"/>
                  <a:pt x="1102415" y="60647"/>
                  <a:pt x="1232611" y="0"/>
                </a:cubicBezTo>
                <a:cubicBezTo>
                  <a:pt x="1362807" y="-60647"/>
                  <a:pt x="1676057" y="53968"/>
                  <a:pt x="1811073" y="0"/>
                </a:cubicBezTo>
                <a:cubicBezTo>
                  <a:pt x="1946089" y="-53968"/>
                  <a:pt x="2191317" y="62204"/>
                  <a:pt x="2351692" y="0"/>
                </a:cubicBezTo>
                <a:cubicBezTo>
                  <a:pt x="2512067" y="-62204"/>
                  <a:pt x="2653343" y="8746"/>
                  <a:pt x="2816624" y="0"/>
                </a:cubicBezTo>
                <a:cubicBezTo>
                  <a:pt x="2979905" y="-8746"/>
                  <a:pt x="3066194" y="323"/>
                  <a:pt x="3281556" y="0"/>
                </a:cubicBezTo>
                <a:cubicBezTo>
                  <a:pt x="3496918" y="-323"/>
                  <a:pt x="3635069" y="26547"/>
                  <a:pt x="3784332" y="0"/>
                </a:cubicBezTo>
                <a:cubicBezTo>
                  <a:pt x="3829823" y="195153"/>
                  <a:pt x="3745918" y="346982"/>
                  <a:pt x="3784332" y="440428"/>
                </a:cubicBezTo>
                <a:cubicBezTo>
                  <a:pt x="3822746" y="533874"/>
                  <a:pt x="3745950" y="666246"/>
                  <a:pt x="3784332" y="868392"/>
                </a:cubicBezTo>
                <a:cubicBezTo>
                  <a:pt x="3822714" y="1070538"/>
                  <a:pt x="3764060" y="1118799"/>
                  <a:pt x="3784332" y="1246495"/>
                </a:cubicBezTo>
                <a:cubicBezTo>
                  <a:pt x="3574989" y="1248362"/>
                  <a:pt x="3569394" y="1231447"/>
                  <a:pt x="3357243" y="1246495"/>
                </a:cubicBezTo>
                <a:cubicBezTo>
                  <a:pt x="3145092" y="1261543"/>
                  <a:pt x="3077068" y="1211000"/>
                  <a:pt x="2892311" y="1246495"/>
                </a:cubicBezTo>
                <a:cubicBezTo>
                  <a:pt x="2707554" y="1281990"/>
                  <a:pt x="2463197" y="1194064"/>
                  <a:pt x="2276005" y="1246495"/>
                </a:cubicBezTo>
                <a:cubicBezTo>
                  <a:pt x="2088813" y="1298926"/>
                  <a:pt x="1787489" y="1180343"/>
                  <a:pt x="1659700" y="1246495"/>
                </a:cubicBezTo>
                <a:cubicBezTo>
                  <a:pt x="1531911" y="1312647"/>
                  <a:pt x="1226335" y="1184480"/>
                  <a:pt x="1081238" y="1246495"/>
                </a:cubicBezTo>
                <a:cubicBezTo>
                  <a:pt x="936141" y="1308510"/>
                  <a:pt x="826402" y="1231578"/>
                  <a:pt x="578462" y="1246495"/>
                </a:cubicBezTo>
                <a:cubicBezTo>
                  <a:pt x="330522" y="1261412"/>
                  <a:pt x="281410" y="1185177"/>
                  <a:pt x="0" y="1246495"/>
                </a:cubicBezTo>
                <a:cubicBezTo>
                  <a:pt x="-35733" y="1085493"/>
                  <a:pt x="30553" y="997779"/>
                  <a:pt x="0" y="818532"/>
                </a:cubicBezTo>
                <a:cubicBezTo>
                  <a:pt x="-30553" y="639285"/>
                  <a:pt x="30556" y="529569"/>
                  <a:pt x="0" y="427963"/>
                </a:cubicBezTo>
                <a:cubicBezTo>
                  <a:pt x="-30556" y="326357"/>
                  <a:pt x="4289" y="10220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FF0000"/>
                </a:solidFill>
              </a:rPr>
              <a:t>House B </a:t>
            </a:r>
            <a:r>
              <a:rPr lang="en-PH" sz="2500" dirty="0"/>
              <a:t>and</a:t>
            </a:r>
            <a:r>
              <a:rPr lang="en-PH" sz="2500" b="1" dirty="0">
                <a:solidFill>
                  <a:srgbClr val="FFC000"/>
                </a:solidFill>
              </a:rPr>
              <a:t> </a:t>
            </a:r>
            <a:r>
              <a:rPr lang="en-PH" sz="2500" b="1" dirty="0">
                <a:solidFill>
                  <a:srgbClr val="92D050"/>
                </a:solidFill>
              </a:rPr>
              <a:t>House D </a:t>
            </a:r>
            <a:r>
              <a:rPr lang="en-PH" sz="2500" dirty="0"/>
              <a:t>is 1 point away from the </a:t>
            </a:r>
            <a:r>
              <a:rPr lang="en-PH" sz="2500" b="1" dirty="0">
                <a:solidFill>
                  <a:srgbClr val="FFC000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71461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7" grpId="0"/>
      <p:bldP spid="58" grpId="0"/>
      <p:bldP spid="59" grpId="0"/>
      <p:bldP spid="60" grpId="0"/>
      <p:bldP spid="61" grpId="0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2B03-94F3-550F-DF8E-638658EAC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FA70-E655-53C0-9FD6-A6C0823E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in One Dimension</a:t>
            </a:r>
            <a:endParaRPr lang="en-PH" dirty="0"/>
          </a:p>
        </p:txBody>
      </p:sp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841E249F-8A18-CB09-1479-B39C5D7168F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20" y="2617577"/>
            <a:ext cx="828000" cy="82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47ABE87E-91F9-8A90-9C90-089B09A4D59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20" y="2558258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DB5AE1A6-989D-FA5B-9122-93E94B963FB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29920" y="2390689"/>
            <a:ext cx="1188000" cy="1188000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99FCE9-6ECA-94C1-9E6E-E09FE648BCDF}"/>
              </a:ext>
            </a:extLst>
          </p:cNvPr>
          <p:cNvCxnSpPr>
            <a:cxnSpLocks/>
          </p:cNvCxnSpPr>
          <p:nvPr/>
        </p:nvCxnSpPr>
        <p:spPr>
          <a:xfrm flipV="1">
            <a:off x="1070187" y="3060610"/>
            <a:ext cx="10393594" cy="671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EFC66-C68D-F822-E6DD-9F4A4300E998}"/>
                  </a:ext>
                </a:extLst>
              </p:cNvPr>
              <p:cNvSpPr txBox="1"/>
              <p:nvPr/>
            </p:nvSpPr>
            <p:spPr>
              <a:xfrm>
                <a:off x="3431111" y="3553132"/>
                <a:ext cx="4313617" cy="771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EFC66-C68D-F822-E6DD-9F4A4300E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111" y="3553132"/>
                <a:ext cx="4313617" cy="771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artoon of a house&#10;&#10;Description automatically generated">
            <a:extLst>
              <a:ext uri="{FF2B5EF4-FFF2-40B4-BE49-F238E27FC236}">
                <a16:creationId xmlns:a16="http://schemas.microsoft.com/office/drawing/2014/main" id="{C3FFB975-D481-96C9-7561-C0CC4264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20" y="4601579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B56A8D95-5DAC-CF48-0172-17234BC1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20" y="4446983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6A08D7CD-3209-F44A-77E0-057E58F4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920" y="4040657"/>
            <a:ext cx="1620000" cy="1620000"/>
          </a:xfrm>
          <a:prstGeom prst="rect">
            <a:avLst/>
          </a:prstGeom>
          <a:ln>
            <a:noFill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BF875-1733-27BA-EA59-4FB620E1E93E}"/>
              </a:ext>
            </a:extLst>
          </p:cNvPr>
          <p:cNvCxnSpPr>
            <a:cxnSpLocks/>
          </p:cNvCxnSpPr>
          <p:nvPr/>
        </p:nvCxnSpPr>
        <p:spPr>
          <a:xfrm flipV="1">
            <a:off x="1070187" y="4949335"/>
            <a:ext cx="10393594" cy="6718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1695FF-A464-D57A-4DD9-B49784968017}"/>
                  </a:ext>
                </a:extLst>
              </p:cNvPr>
              <p:cNvSpPr txBox="1"/>
              <p:nvPr/>
            </p:nvSpPr>
            <p:spPr>
              <a:xfrm>
                <a:off x="3431111" y="5600149"/>
                <a:ext cx="4313617" cy="771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1695FF-A464-D57A-4DD9-B4978496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111" y="5600149"/>
                <a:ext cx="4313617" cy="7719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CF83E73-5CD7-8957-CE9C-F731186EB6F6}"/>
              </a:ext>
            </a:extLst>
          </p:cNvPr>
          <p:cNvGrpSpPr/>
          <p:nvPr/>
        </p:nvGrpSpPr>
        <p:grpSpPr>
          <a:xfrm>
            <a:off x="3885262" y="2547526"/>
            <a:ext cx="1316448" cy="258022"/>
            <a:chOff x="3894666" y="2424536"/>
            <a:chExt cx="1316448" cy="25802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C928935-93C1-8140-4B9A-6D684EDF9CD5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BE3D0A7-B285-B5A1-F9AF-ABD4F4D836E8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B1C6CCE-50B8-2C4F-3363-92D075D783EE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8827C0-D76B-0E60-C77B-EDE635346242}"/>
              </a:ext>
            </a:extLst>
          </p:cNvPr>
          <p:cNvGrpSpPr/>
          <p:nvPr/>
        </p:nvGrpSpPr>
        <p:grpSpPr>
          <a:xfrm>
            <a:off x="6003722" y="2547526"/>
            <a:ext cx="1316448" cy="258022"/>
            <a:chOff x="3894666" y="2424536"/>
            <a:chExt cx="1316448" cy="25802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82BE9DE-EB4E-081F-2534-43E8865DA930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88FE7F-27D6-523F-6B7F-9148A18316F3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6B15A6C-D42B-B465-DEF4-8D519FAC87B3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85F4F8-7B3B-2EB7-A1DE-6898FE6D0E77}"/>
              </a:ext>
            </a:extLst>
          </p:cNvPr>
          <p:cNvGrpSpPr/>
          <p:nvPr/>
        </p:nvGrpSpPr>
        <p:grpSpPr>
          <a:xfrm>
            <a:off x="1948992" y="4628111"/>
            <a:ext cx="3110687" cy="258022"/>
            <a:chOff x="3894666" y="2424536"/>
            <a:chExt cx="1316448" cy="25802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BE87BDA-1150-9E76-1763-DFFC1BE19667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BBD8C7-25F6-FE48-15BB-0B3F430797D9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1B2F285-E5AA-B539-D84B-8CDC57F2C9C7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038892-DC49-9C65-3D05-42EE7E37B7E9}"/>
              </a:ext>
            </a:extLst>
          </p:cNvPr>
          <p:cNvGrpSpPr/>
          <p:nvPr/>
        </p:nvGrpSpPr>
        <p:grpSpPr>
          <a:xfrm>
            <a:off x="6064858" y="4628111"/>
            <a:ext cx="3528722" cy="258022"/>
            <a:chOff x="3894666" y="2424536"/>
            <a:chExt cx="1316448" cy="2580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3943D2-E9FA-562C-5A84-952702C52E57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2553547"/>
              <a:ext cx="1316448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FB78A70-F16C-D81B-BD6D-1E75FDFF663A}"/>
                </a:ext>
              </a:extLst>
            </p:cNvPr>
            <p:cNvCxnSpPr>
              <a:cxnSpLocks/>
            </p:cNvCxnSpPr>
            <p:nvPr/>
          </p:nvCxnSpPr>
          <p:spPr>
            <a:xfrm>
              <a:off x="3900367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28AAE80-562A-2956-3786-A46D2FF10EE4}"/>
                </a:ext>
              </a:extLst>
            </p:cNvPr>
            <p:cNvCxnSpPr>
              <a:cxnSpLocks/>
            </p:cNvCxnSpPr>
            <p:nvPr/>
          </p:nvCxnSpPr>
          <p:spPr>
            <a:xfrm>
              <a:off x="5211114" y="2424536"/>
              <a:ext cx="0" cy="258022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EF3547DC-17FF-4538-DB4E-53380C6C0803}"/>
              </a:ext>
            </a:extLst>
          </p:cNvPr>
          <p:cNvSpPr txBox="1"/>
          <p:nvPr/>
        </p:nvSpPr>
        <p:spPr>
          <a:xfrm>
            <a:off x="4404262" y="229658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848B2C-DF8B-C1AB-7E63-912BB2586D44}"/>
              </a:ext>
            </a:extLst>
          </p:cNvPr>
          <p:cNvSpPr txBox="1"/>
          <p:nvPr/>
        </p:nvSpPr>
        <p:spPr>
          <a:xfrm>
            <a:off x="6577802" y="231981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617EE2-93F1-8AF0-DFF6-C6D0CB73183F}"/>
              </a:ext>
            </a:extLst>
          </p:cNvPr>
          <p:cNvSpPr txBox="1"/>
          <p:nvPr/>
        </p:nvSpPr>
        <p:spPr>
          <a:xfrm>
            <a:off x="3377871" y="43771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A68235-C25E-3243-92E6-877660E93AF3}"/>
              </a:ext>
            </a:extLst>
          </p:cNvPr>
          <p:cNvSpPr txBox="1"/>
          <p:nvPr/>
        </p:nvSpPr>
        <p:spPr>
          <a:xfrm>
            <a:off x="7813498" y="442363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/>
              <a:t>2</a:t>
            </a:r>
            <a:endParaRPr lang="en-PH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B00043-7C8F-5650-E082-6422EB12475E}"/>
              </a:ext>
            </a:extLst>
          </p:cNvPr>
          <p:cNvSpPr txBox="1"/>
          <p:nvPr/>
        </p:nvSpPr>
        <p:spPr>
          <a:xfrm>
            <a:off x="3056734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0000"/>
                </a:solidFill>
              </a:rPr>
              <a:t>House 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C2D0CC-E08A-159E-34C3-6D84B94577F9}"/>
              </a:ext>
            </a:extLst>
          </p:cNvPr>
          <p:cNvSpPr txBox="1"/>
          <p:nvPr/>
        </p:nvSpPr>
        <p:spPr>
          <a:xfrm>
            <a:off x="5143879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C000"/>
                </a:solidFill>
              </a:rPr>
              <a:t>House 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DE5CC2-22B8-B6A5-1502-E424E4BDFEC6}"/>
              </a:ext>
            </a:extLst>
          </p:cNvPr>
          <p:cNvSpPr txBox="1"/>
          <p:nvPr/>
        </p:nvSpPr>
        <p:spPr>
          <a:xfrm>
            <a:off x="7406946" y="2347857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92D050"/>
                </a:solidFill>
              </a:rPr>
              <a:t>House 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E564AA-65D8-0C1B-40A3-BF601894BF0C}"/>
              </a:ext>
            </a:extLst>
          </p:cNvPr>
          <p:cNvSpPr txBox="1"/>
          <p:nvPr/>
        </p:nvSpPr>
        <p:spPr>
          <a:xfrm>
            <a:off x="1149760" y="4271930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C00000"/>
                </a:solidFill>
              </a:rPr>
              <a:t>House 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FC601C-2E05-2234-9476-2ED99AF21306}"/>
              </a:ext>
            </a:extLst>
          </p:cNvPr>
          <p:cNvSpPr txBox="1"/>
          <p:nvPr/>
        </p:nvSpPr>
        <p:spPr>
          <a:xfrm>
            <a:off x="5214229" y="4253805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FFC000"/>
                </a:solidFill>
              </a:rPr>
              <a:t>House 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55931-AD92-AA94-3D99-A6D9DAAEA336}"/>
              </a:ext>
            </a:extLst>
          </p:cNvPr>
          <p:cNvSpPr txBox="1"/>
          <p:nvPr/>
        </p:nvSpPr>
        <p:spPr>
          <a:xfrm>
            <a:off x="9895600" y="4042545"/>
            <a:ext cx="9406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>
                <a:solidFill>
                  <a:srgbClr val="00B050"/>
                </a:solidFill>
              </a:rPr>
              <a:t>House 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481F06-1D41-69FA-0247-C92F6AD85D85}"/>
              </a:ext>
            </a:extLst>
          </p:cNvPr>
          <p:cNvSpPr txBox="1"/>
          <p:nvPr/>
        </p:nvSpPr>
        <p:spPr>
          <a:xfrm>
            <a:off x="7559040" y="1201225"/>
            <a:ext cx="3970020" cy="861774"/>
          </a:xfrm>
          <a:custGeom>
            <a:avLst/>
            <a:gdLst>
              <a:gd name="csX0" fmla="*/ 0 w 3970020"/>
              <a:gd name="csY0" fmla="*/ 0 h 861774"/>
              <a:gd name="csX1" fmla="*/ 646546 w 3970020"/>
              <a:gd name="csY1" fmla="*/ 0 h 861774"/>
              <a:gd name="csX2" fmla="*/ 1293092 w 3970020"/>
              <a:gd name="csY2" fmla="*/ 0 h 861774"/>
              <a:gd name="csX3" fmla="*/ 1899938 w 3970020"/>
              <a:gd name="csY3" fmla="*/ 0 h 861774"/>
              <a:gd name="csX4" fmla="*/ 2467084 w 3970020"/>
              <a:gd name="csY4" fmla="*/ 0 h 861774"/>
              <a:gd name="csX5" fmla="*/ 2954829 w 3970020"/>
              <a:gd name="csY5" fmla="*/ 0 h 861774"/>
              <a:gd name="csX6" fmla="*/ 3442574 w 3970020"/>
              <a:gd name="csY6" fmla="*/ 0 h 861774"/>
              <a:gd name="csX7" fmla="*/ 3970020 w 3970020"/>
              <a:gd name="csY7" fmla="*/ 0 h 861774"/>
              <a:gd name="csX8" fmla="*/ 3970020 w 3970020"/>
              <a:gd name="csY8" fmla="*/ 448122 h 861774"/>
              <a:gd name="csX9" fmla="*/ 3970020 w 3970020"/>
              <a:gd name="csY9" fmla="*/ 861774 h 861774"/>
              <a:gd name="csX10" fmla="*/ 3521975 w 3970020"/>
              <a:gd name="csY10" fmla="*/ 861774 h 861774"/>
              <a:gd name="csX11" fmla="*/ 2875429 w 3970020"/>
              <a:gd name="csY11" fmla="*/ 861774 h 861774"/>
              <a:gd name="csX12" fmla="*/ 2387683 w 3970020"/>
              <a:gd name="csY12" fmla="*/ 861774 h 861774"/>
              <a:gd name="csX13" fmla="*/ 1741137 w 3970020"/>
              <a:gd name="csY13" fmla="*/ 861774 h 861774"/>
              <a:gd name="csX14" fmla="*/ 1094591 w 3970020"/>
              <a:gd name="csY14" fmla="*/ 861774 h 861774"/>
              <a:gd name="csX15" fmla="*/ 487745 w 3970020"/>
              <a:gd name="csY15" fmla="*/ 861774 h 861774"/>
              <a:gd name="csX16" fmla="*/ 0 w 3970020"/>
              <a:gd name="csY16" fmla="*/ 861774 h 861774"/>
              <a:gd name="csX17" fmla="*/ 0 w 3970020"/>
              <a:gd name="csY17" fmla="*/ 422269 h 861774"/>
              <a:gd name="csX18" fmla="*/ 0 w 3970020"/>
              <a:gd name="csY18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970020" h="861774" extrusionOk="0">
                <a:moveTo>
                  <a:pt x="0" y="0"/>
                </a:moveTo>
                <a:cubicBezTo>
                  <a:pt x="225301" y="-56052"/>
                  <a:pt x="423477" y="22285"/>
                  <a:pt x="646546" y="0"/>
                </a:cubicBezTo>
                <a:cubicBezTo>
                  <a:pt x="869615" y="-22285"/>
                  <a:pt x="1122595" y="17446"/>
                  <a:pt x="1293092" y="0"/>
                </a:cubicBezTo>
                <a:cubicBezTo>
                  <a:pt x="1463589" y="-17446"/>
                  <a:pt x="1772448" y="19933"/>
                  <a:pt x="1899938" y="0"/>
                </a:cubicBezTo>
                <a:cubicBezTo>
                  <a:pt x="2027428" y="-19933"/>
                  <a:pt x="2186180" y="17267"/>
                  <a:pt x="2467084" y="0"/>
                </a:cubicBezTo>
                <a:cubicBezTo>
                  <a:pt x="2747988" y="-17267"/>
                  <a:pt x="2793722" y="43311"/>
                  <a:pt x="2954829" y="0"/>
                </a:cubicBezTo>
                <a:cubicBezTo>
                  <a:pt x="3115936" y="-43311"/>
                  <a:pt x="3251460" y="18901"/>
                  <a:pt x="3442574" y="0"/>
                </a:cubicBezTo>
                <a:cubicBezTo>
                  <a:pt x="3633688" y="-18901"/>
                  <a:pt x="3762788" y="33476"/>
                  <a:pt x="3970020" y="0"/>
                </a:cubicBezTo>
                <a:cubicBezTo>
                  <a:pt x="3971070" y="159120"/>
                  <a:pt x="3949848" y="353239"/>
                  <a:pt x="3970020" y="448122"/>
                </a:cubicBezTo>
                <a:cubicBezTo>
                  <a:pt x="3990192" y="543005"/>
                  <a:pt x="3942686" y="778302"/>
                  <a:pt x="3970020" y="861774"/>
                </a:cubicBezTo>
                <a:cubicBezTo>
                  <a:pt x="3763019" y="875000"/>
                  <a:pt x="3740771" y="833728"/>
                  <a:pt x="3521975" y="861774"/>
                </a:cubicBezTo>
                <a:cubicBezTo>
                  <a:pt x="3303180" y="889820"/>
                  <a:pt x="3074082" y="851261"/>
                  <a:pt x="2875429" y="861774"/>
                </a:cubicBezTo>
                <a:cubicBezTo>
                  <a:pt x="2676776" y="872287"/>
                  <a:pt x="2533472" y="822954"/>
                  <a:pt x="2387683" y="861774"/>
                </a:cubicBezTo>
                <a:cubicBezTo>
                  <a:pt x="2241894" y="900594"/>
                  <a:pt x="1888601" y="807367"/>
                  <a:pt x="1741137" y="861774"/>
                </a:cubicBezTo>
                <a:cubicBezTo>
                  <a:pt x="1593673" y="916181"/>
                  <a:pt x="1368558" y="784809"/>
                  <a:pt x="1094591" y="861774"/>
                </a:cubicBezTo>
                <a:cubicBezTo>
                  <a:pt x="820624" y="938739"/>
                  <a:pt x="696935" y="805575"/>
                  <a:pt x="487745" y="861774"/>
                </a:cubicBezTo>
                <a:cubicBezTo>
                  <a:pt x="278555" y="917973"/>
                  <a:pt x="226256" y="856894"/>
                  <a:pt x="0" y="861774"/>
                </a:cubicBezTo>
                <a:cubicBezTo>
                  <a:pt x="-19973" y="647132"/>
                  <a:pt x="6320" y="557084"/>
                  <a:pt x="0" y="422269"/>
                </a:cubicBezTo>
                <a:cubicBezTo>
                  <a:pt x="-6320" y="287454"/>
                  <a:pt x="41897" y="122388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rgbClr val="C00000"/>
                </a:solidFill>
              </a:rPr>
              <a:t>House A </a:t>
            </a:r>
            <a:r>
              <a:rPr lang="en-PH" sz="2500" dirty="0"/>
              <a:t>and</a:t>
            </a:r>
            <a:r>
              <a:rPr lang="en-PH" sz="2500" b="1" dirty="0">
                <a:solidFill>
                  <a:srgbClr val="00B050"/>
                </a:solidFill>
              </a:rPr>
              <a:t> House E</a:t>
            </a:r>
            <a:r>
              <a:rPr lang="en-PH" sz="2500" b="1" dirty="0">
                <a:solidFill>
                  <a:srgbClr val="92D050"/>
                </a:solidFill>
              </a:rPr>
              <a:t> </a:t>
            </a:r>
            <a:r>
              <a:rPr lang="en-PH" sz="2500" dirty="0"/>
              <a:t>is 2 points away from the </a:t>
            </a:r>
            <a:r>
              <a:rPr lang="en-PH" sz="2500" b="1" dirty="0">
                <a:solidFill>
                  <a:srgbClr val="FFC000"/>
                </a:solidFill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317418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4" grpId="0"/>
      <p:bldP spid="35" grpId="0"/>
      <p:bldP spid="39" grpId="0"/>
      <p:bldP spid="40" grpId="0"/>
      <p:bldP spid="41" grpId="0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CB91100-7A94-6A30-C17A-2211F4DDB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77803E-7DE0-C972-4A09-CA6DD0CA5FC0}"/>
              </a:ext>
            </a:extLst>
          </p:cNvPr>
          <p:cNvCxnSpPr>
            <a:cxnSpLocks/>
          </p:cNvCxnSpPr>
          <p:nvPr/>
        </p:nvCxnSpPr>
        <p:spPr>
          <a:xfrm>
            <a:off x="2897634" y="4960248"/>
            <a:ext cx="6840726" cy="29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487071-525D-FD73-4170-E74C61F7F814}"/>
              </a:ext>
            </a:extLst>
          </p:cNvPr>
          <p:cNvCxnSpPr>
            <a:cxnSpLocks/>
          </p:cNvCxnSpPr>
          <p:nvPr/>
        </p:nvCxnSpPr>
        <p:spPr>
          <a:xfrm flipV="1">
            <a:off x="2897634" y="1610592"/>
            <a:ext cx="0" cy="33794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7902A966-83C9-0733-DC4E-52CB20DE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865589"/>
            <a:ext cx="664167" cy="563411"/>
          </a:xfrm>
          <a:prstGeom prst="rect">
            <a:avLst/>
          </a:prstGeom>
        </p:spPr>
      </p:pic>
      <p:pic>
        <p:nvPicPr>
          <p:cNvPr id="50" name="Picture 49" descr="A cartoon of a house&#10;&#10;Description automatically generated">
            <a:extLst>
              <a:ext uri="{FF2B5EF4-FFF2-40B4-BE49-F238E27FC236}">
                <a16:creationId xmlns:a16="http://schemas.microsoft.com/office/drawing/2014/main" id="{D3DDF62D-2D8E-2DBE-FDB9-5C7725E7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53" y="2134069"/>
            <a:ext cx="664167" cy="563411"/>
          </a:xfrm>
          <a:prstGeom prst="rect">
            <a:avLst/>
          </a:prstGeom>
        </p:spPr>
      </p:pic>
      <p:pic>
        <p:nvPicPr>
          <p:cNvPr id="51" name="Picture 50" descr="A cartoon of a house&#10;&#10;Description automatically generated">
            <a:extLst>
              <a:ext uri="{FF2B5EF4-FFF2-40B4-BE49-F238E27FC236}">
                <a16:creationId xmlns:a16="http://schemas.microsoft.com/office/drawing/2014/main" id="{93D43E70-76A2-0751-D725-8343F9C6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14" y="2983747"/>
            <a:ext cx="664167" cy="563411"/>
          </a:xfrm>
          <a:prstGeom prst="rect">
            <a:avLst/>
          </a:prstGeom>
        </p:spPr>
      </p:pic>
      <p:pic>
        <p:nvPicPr>
          <p:cNvPr id="52" name="Picture 51" descr="A cartoon of a house&#10;&#10;Description automatically generated">
            <a:extLst>
              <a:ext uri="{FF2B5EF4-FFF2-40B4-BE49-F238E27FC236}">
                <a16:creationId xmlns:a16="http://schemas.microsoft.com/office/drawing/2014/main" id="{60F19CBE-BF57-1958-358A-5394AB8C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14" y="2134068"/>
            <a:ext cx="664167" cy="563411"/>
          </a:xfrm>
          <a:prstGeom prst="rect">
            <a:avLst/>
          </a:prstGeom>
        </p:spPr>
      </p:pic>
      <p:pic>
        <p:nvPicPr>
          <p:cNvPr id="69" name="Picture 68" descr="A cartoon of a house&#10;&#10;Description automatically generated">
            <a:extLst>
              <a:ext uri="{FF2B5EF4-FFF2-40B4-BE49-F238E27FC236}">
                <a16:creationId xmlns:a16="http://schemas.microsoft.com/office/drawing/2014/main" id="{F810EB1C-517B-3CA8-7EDD-898BDA1D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914" y="2865589"/>
            <a:ext cx="664167" cy="563411"/>
          </a:xfrm>
          <a:prstGeom prst="rect">
            <a:avLst/>
          </a:prstGeom>
        </p:spPr>
      </p:pic>
      <p:pic>
        <p:nvPicPr>
          <p:cNvPr id="70" name="Picture 69" descr="A cartoon of a house&#10;&#10;Description automatically generated">
            <a:extLst>
              <a:ext uri="{FF2B5EF4-FFF2-40B4-BE49-F238E27FC236}">
                <a16:creationId xmlns:a16="http://schemas.microsoft.com/office/drawing/2014/main" id="{E0D62348-70BA-3C8F-828D-D370A13C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54" y="3265452"/>
            <a:ext cx="664167" cy="563411"/>
          </a:xfrm>
          <a:prstGeom prst="rect">
            <a:avLst/>
          </a:prstGeom>
        </p:spPr>
      </p:pic>
      <p:pic>
        <p:nvPicPr>
          <p:cNvPr id="71" name="Picture 70" descr="A cartoon of a house&#10;&#10;Description automatically generated">
            <a:extLst>
              <a:ext uri="{FF2B5EF4-FFF2-40B4-BE49-F238E27FC236}">
                <a16:creationId xmlns:a16="http://schemas.microsoft.com/office/drawing/2014/main" id="{84BE2268-5EC4-1C0D-13D6-3790E7C9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70" y="1818260"/>
            <a:ext cx="664167" cy="563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701D38-AAC4-FB5A-AFA4-6C55E020F8F5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How about the variance for two-dimensional data? Can we use the same method?</a:t>
            </a:r>
          </a:p>
        </p:txBody>
      </p:sp>
    </p:spTree>
    <p:extLst>
      <p:ext uri="{BB962C8B-B14F-4D97-AF65-F5344CB8AC3E}">
        <p14:creationId xmlns:p14="http://schemas.microsoft.com/office/powerpoint/2010/main" val="28102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DBFEE4-5F89-0FDF-7430-7F9D61A1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49CA69-3518-32C1-89D3-CBE8DFECE842}"/>
              </a:ext>
            </a:extLst>
          </p:cNvPr>
          <p:cNvCxnSpPr>
            <a:cxnSpLocks/>
          </p:cNvCxnSpPr>
          <p:nvPr/>
        </p:nvCxnSpPr>
        <p:spPr>
          <a:xfrm flipV="1">
            <a:off x="2897634" y="1610592"/>
            <a:ext cx="0" cy="33794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A7EE54CD-2A41-5C87-82E6-7931747CA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80" y="2964656"/>
            <a:ext cx="531769" cy="377380"/>
          </a:xfrm>
          <a:prstGeom prst="rect">
            <a:avLst/>
          </a:prstGeom>
        </p:spPr>
      </p:pic>
      <p:pic>
        <p:nvPicPr>
          <p:cNvPr id="50" name="Picture 49" descr="A cartoon of a house&#10;&#10;Description automatically generated">
            <a:extLst>
              <a:ext uri="{FF2B5EF4-FFF2-40B4-BE49-F238E27FC236}">
                <a16:creationId xmlns:a16="http://schemas.microsoft.com/office/drawing/2014/main" id="{BCAC3579-9866-FB0B-5A9F-9D975BD4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4" y="2231231"/>
            <a:ext cx="557211" cy="371475"/>
          </a:xfrm>
          <a:prstGeom prst="rect">
            <a:avLst/>
          </a:prstGeom>
        </p:spPr>
      </p:pic>
      <p:pic>
        <p:nvPicPr>
          <p:cNvPr id="51" name="Picture 50" descr="A cartoon of a house&#10;&#10;Description automatically generated">
            <a:extLst>
              <a:ext uri="{FF2B5EF4-FFF2-40B4-BE49-F238E27FC236}">
                <a16:creationId xmlns:a16="http://schemas.microsoft.com/office/drawing/2014/main" id="{0F561291-C920-FAA3-F1AA-2640A1FEC8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3078956"/>
            <a:ext cx="557205" cy="371475"/>
          </a:xfrm>
          <a:prstGeom prst="rect">
            <a:avLst/>
          </a:prstGeom>
        </p:spPr>
      </p:pic>
      <p:pic>
        <p:nvPicPr>
          <p:cNvPr id="52" name="Picture 51" descr="A cartoon of a house&#10;&#10;Description automatically generated">
            <a:extLst>
              <a:ext uri="{FF2B5EF4-FFF2-40B4-BE49-F238E27FC236}">
                <a16:creationId xmlns:a16="http://schemas.microsoft.com/office/drawing/2014/main" id="{6E70F36D-DA27-362B-519D-232144CC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2231231"/>
            <a:ext cx="557206" cy="371475"/>
          </a:xfrm>
          <a:prstGeom prst="rect">
            <a:avLst/>
          </a:prstGeom>
        </p:spPr>
      </p:pic>
      <p:pic>
        <p:nvPicPr>
          <p:cNvPr id="69" name="Picture 68" descr="A cartoon of a house&#10;&#10;Description automatically generated">
            <a:extLst>
              <a:ext uri="{FF2B5EF4-FFF2-40B4-BE49-F238E27FC236}">
                <a16:creationId xmlns:a16="http://schemas.microsoft.com/office/drawing/2014/main" id="{D368573B-0557-B05E-73DF-D24E1868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2961133"/>
            <a:ext cx="557207" cy="380903"/>
          </a:xfrm>
          <a:prstGeom prst="rect">
            <a:avLst/>
          </a:prstGeom>
        </p:spPr>
      </p:pic>
      <p:pic>
        <p:nvPicPr>
          <p:cNvPr id="70" name="Picture 69" descr="A cartoon of a house&#10;&#10;Description automatically generated">
            <a:extLst>
              <a:ext uri="{FF2B5EF4-FFF2-40B4-BE49-F238E27FC236}">
                <a16:creationId xmlns:a16="http://schemas.microsoft.com/office/drawing/2014/main" id="{3564EDB8-3BE0-0393-A391-3C22B605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3359944"/>
            <a:ext cx="557206" cy="371475"/>
          </a:xfrm>
          <a:prstGeom prst="rect">
            <a:avLst/>
          </a:prstGeom>
        </p:spPr>
      </p:pic>
      <p:pic>
        <p:nvPicPr>
          <p:cNvPr id="71" name="Picture 70" descr="A cartoon of a house&#10;&#10;Description automatically generated">
            <a:extLst>
              <a:ext uri="{FF2B5EF4-FFF2-40B4-BE49-F238E27FC236}">
                <a16:creationId xmlns:a16="http://schemas.microsoft.com/office/drawing/2014/main" id="{5AEB47DA-9B4A-92B0-451C-39EFD82C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1897752"/>
            <a:ext cx="557212" cy="38090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E8F2FDB-0665-288E-8ED2-6AF2F6492C73}"/>
              </a:ext>
            </a:extLst>
          </p:cNvPr>
          <p:cNvCxnSpPr>
            <a:cxnSpLocks/>
          </p:cNvCxnSpPr>
          <p:nvPr/>
        </p:nvCxnSpPr>
        <p:spPr>
          <a:xfrm>
            <a:off x="2897634" y="4960248"/>
            <a:ext cx="6840726" cy="29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335223E9-BC1D-2771-A718-76FD5060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80" y="2964656"/>
            <a:ext cx="531769" cy="377380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6AB55F7B-12EB-A946-2E63-6617FFC7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4" y="2231231"/>
            <a:ext cx="557211" cy="371475"/>
          </a:xfrm>
          <a:prstGeom prst="rect">
            <a:avLst/>
          </a:prstGeom>
        </p:spPr>
      </p:pic>
      <p:pic>
        <p:nvPicPr>
          <p:cNvPr id="19" name="Picture 18" descr="A cartoon of a house&#10;&#10;Description automatically generated">
            <a:extLst>
              <a:ext uri="{FF2B5EF4-FFF2-40B4-BE49-F238E27FC236}">
                <a16:creationId xmlns:a16="http://schemas.microsoft.com/office/drawing/2014/main" id="{6A9F4CB6-7949-51D5-45FD-47D3F8C9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3078956"/>
            <a:ext cx="557205" cy="371475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DA7567B6-BDBB-15A3-124F-1DE90D59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2231231"/>
            <a:ext cx="557206" cy="371475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B3C44CDC-C38E-EC1E-E820-955943D2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2961133"/>
            <a:ext cx="557207" cy="380903"/>
          </a:xfrm>
          <a:prstGeom prst="rect">
            <a:avLst/>
          </a:prstGeom>
        </p:spPr>
      </p:pic>
      <p:pic>
        <p:nvPicPr>
          <p:cNvPr id="22" name="Picture 21" descr="A cartoon of a house&#10;&#10;Description automatically generated">
            <a:extLst>
              <a:ext uri="{FF2B5EF4-FFF2-40B4-BE49-F238E27FC236}">
                <a16:creationId xmlns:a16="http://schemas.microsoft.com/office/drawing/2014/main" id="{C87D861A-0C6D-88B7-E8C9-A9CD8460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3359944"/>
            <a:ext cx="557206" cy="371475"/>
          </a:xfrm>
          <a:prstGeom prst="rect">
            <a:avLst/>
          </a:prstGeom>
        </p:spPr>
      </p:pic>
      <p:pic>
        <p:nvPicPr>
          <p:cNvPr id="23" name="Picture 22" descr="A cartoon of a house&#10;&#10;Description automatically generated">
            <a:extLst>
              <a:ext uri="{FF2B5EF4-FFF2-40B4-BE49-F238E27FC236}">
                <a16:creationId xmlns:a16="http://schemas.microsoft.com/office/drawing/2014/main" id="{B72EBC92-C982-E842-89A8-1D54FE9C36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1897752"/>
            <a:ext cx="557212" cy="380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C9CF2-C017-5178-5714-0857AADFD94D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For two-dimensional data, we need to get the variance of the</a:t>
            </a:r>
            <a:r>
              <a:rPr lang="en-PH" sz="2500" dirty="0">
                <a:solidFill>
                  <a:srgbClr val="002060"/>
                </a:solidFill>
              </a:rPr>
              <a:t> </a:t>
            </a:r>
            <a:r>
              <a:rPr lang="en-PH" sz="2500" b="1" dirty="0">
                <a:solidFill>
                  <a:srgbClr val="002060"/>
                </a:solidFill>
              </a:rPr>
              <a:t>x-axis (x-variance)</a:t>
            </a:r>
            <a:r>
              <a:rPr lang="en-PH" sz="2500" dirty="0">
                <a:solidFill>
                  <a:srgbClr val="00206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8766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2.5E-6 0.2592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2.5E-6 0.366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3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4.16667E-7 0.2423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0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00013 0.202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11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027 0.36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33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2606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03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0.00221 0.4129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90E6DBA-111F-E1BA-1210-4D8C8D24E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6AD0EF-A0F6-B42A-B5C5-70D20CEC5359}"/>
              </a:ext>
            </a:extLst>
          </p:cNvPr>
          <p:cNvCxnSpPr>
            <a:cxnSpLocks/>
          </p:cNvCxnSpPr>
          <p:nvPr/>
        </p:nvCxnSpPr>
        <p:spPr>
          <a:xfrm flipV="1">
            <a:off x="2897634" y="1610592"/>
            <a:ext cx="0" cy="33794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55F0334F-636F-1523-15C1-BEC332EE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80" y="2964656"/>
            <a:ext cx="531769" cy="377380"/>
          </a:xfrm>
          <a:prstGeom prst="rect">
            <a:avLst/>
          </a:prstGeom>
        </p:spPr>
      </p:pic>
      <p:pic>
        <p:nvPicPr>
          <p:cNvPr id="50" name="Picture 49" descr="A cartoon of a house&#10;&#10;Description automatically generated">
            <a:extLst>
              <a:ext uri="{FF2B5EF4-FFF2-40B4-BE49-F238E27FC236}">
                <a16:creationId xmlns:a16="http://schemas.microsoft.com/office/drawing/2014/main" id="{59CBE193-96F2-6B39-8342-57B14615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4" y="2231231"/>
            <a:ext cx="557211" cy="371475"/>
          </a:xfrm>
          <a:prstGeom prst="rect">
            <a:avLst/>
          </a:prstGeom>
        </p:spPr>
      </p:pic>
      <p:pic>
        <p:nvPicPr>
          <p:cNvPr id="51" name="Picture 50" descr="A cartoon of a house&#10;&#10;Description automatically generated">
            <a:extLst>
              <a:ext uri="{FF2B5EF4-FFF2-40B4-BE49-F238E27FC236}">
                <a16:creationId xmlns:a16="http://schemas.microsoft.com/office/drawing/2014/main" id="{9A976CA3-480A-91AD-19CB-F4DA4E9D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3078956"/>
            <a:ext cx="557205" cy="371475"/>
          </a:xfrm>
          <a:prstGeom prst="rect">
            <a:avLst/>
          </a:prstGeom>
        </p:spPr>
      </p:pic>
      <p:pic>
        <p:nvPicPr>
          <p:cNvPr id="52" name="Picture 51" descr="A cartoon of a house&#10;&#10;Description automatically generated">
            <a:extLst>
              <a:ext uri="{FF2B5EF4-FFF2-40B4-BE49-F238E27FC236}">
                <a16:creationId xmlns:a16="http://schemas.microsoft.com/office/drawing/2014/main" id="{915F10F7-80F1-2B05-E39B-2A7FF5F4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2231231"/>
            <a:ext cx="557206" cy="371475"/>
          </a:xfrm>
          <a:prstGeom prst="rect">
            <a:avLst/>
          </a:prstGeom>
        </p:spPr>
      </p:pic>
      <p:pic>
        <p:nvPicPr>
          <p:cNvPr id="69" name="Picture 68" descr="A cartoon of a house&#10;&#10;Description automatically generated">
            <a:extLst>
              <a:ext uri="{FF2B5EF4-FFF2-40B4-BE49-F238E27FC236}">
                <a16:creationId xmlns:a16="http://schemas.microsoft.com/office/drawing/2014/main" id="{BB16D30E-8328-2FAF-26F1-7D76ABA2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2961133"/>
            <a:ext cx="557207" cy="380903"/>
          </a:xfrm>
          <a:prstGeom prst="rect">
            <a:avLst/>
          </a:prstGeom>
        </p:spPr>
      </p:pic>
      <p:pic>
        <p:nvPicPr>
          <p:cNvPr id="70" name="Picture 69" descr="A cartoon of a house&#10;&#10;Description automatically generated">
            <a:extLst>
              <a:ext uri="{FF2B5EF4-FFF2-40B4-BE49-F238E27FC236}">
                <a16:creationId xmlns:a16="http://schemas.microsoft.com/office/drawing/2014/main" id="{FB691D04-AA40-1EFF-44BA-3821CFC3F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3359944"/>
            <a:ext cx="557206" cy="371475"/>
          </a:xfrm>
          <a:prstGeom prst="rect">
            <a:avLst/>
          </a:prstGeom>
        </p:spPr>
      </p:pic>
      <p:pic>
        <p:nvPicPr>
          <p:cNvPr id="71" name="Picture 70" descr="A cartoon of a house&#10;&#10;Description automatically generated">
            <a:extLst>
              <a:ext uri="{FF2B5EF4-FFF2-40B4-BE49-F238E27FC236}">
                <a16:creationId xmlns:a16="http://schemas.microsoft.com/office/drawing/2014/main" id="{ED7AD9C3-CE1C-EF8D-EE6D-51E38BBE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1897752"/>
            <a:ext cx="557212" cy="38090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737F52-F7EE-CB1D-6049-CADBB636AC12}"/>
              </a:ext>
            </a:extLst>
          </p:cNvPr>
          <p:cNvCxnSpPr>
            <a:cxnSpLocks/>
          </p:cNvCxnSpPr>
          <p:nvPr/>
        </p:nvCxnSpPr>
        <p:spPr>
          <a:xfrm>
            <a:off x="2897634" y="4960248"/>
            <a:ext cx="6840726" cy="29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063ED36E-F4B6-ABC7-B6E2-F84FCE61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865589"/>
            <a:ext cx="664167" cy="563411"/>
          </a:xfrm>
          <a:prstGeom prst="rect">
            <a:avLst/>
          </a:prstGeom>
        </p:spPr>
      </p:pic>
      <p:pic>
        <p:nvPicPr>
          <p:cNvPr id="4" name="Picture 3" descr="A cartoon of a house&#10;&#10;Description automatically generated">
            <a:extLst>
              <a:ext uri="{FF2B5EF4-FFF2-40B4-BE49-F238E27FC236}">
                <a16:creationId xmlns:a16="http://schemas.microsoft.com/office/drawing/2014/main" id="{79878691-E9BD-0A1E-382A-11F4AEBA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53" y="2134069"/>
            <a:ext cx="664167" cy="563411"/>
          </a:xfrm>
          <a:prstGeom prst="rect">
            <a:avLst/>
          </a:prstGeom>
        </p:spPr>
      </p:pic>
      <p:pic>
        <p:nvPicPr>
          <p:cNvPr id="5" name="Picture 4" descr="A cartoon of a house&#10;&#10;Description automatically generated">
            <a:extLst>
              <a:ext uri="{FF2B5EF4-FFF2-40B4-BE49-F238E27FC236}">
                <a16:creationId xmlns:a16="http://schemas.microsoft.com/office/drawing/2014/main" id="{744AD8A4-35A4-A8C5-B904-9F38873E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14" y="2983747"/>
            <a:ext cx="664167" cy="563411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9247AA7E-E1C5-9C96-F5AF-8D0A42F6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14" y="2134068"/>
            <a:ext cx="664167" cy="563411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42C73A9B-BACC-8583-2E47-643BB72B9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914" y="2865589"/>
            <a:ext cx="664167" cy="563411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009F0BFD-589A-51B2-6BDB-BC31B1BB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54" y="3265452"/>
            <a:ext cx="664167" cy="563411"/>
          </a:xfrm>
          <a:prstGeom prst="rect">
            <a:avLst/>
          </a:prstGeom>
        </p:spPr>
      </p:pic>
      <p:pic>
        <p:nvPicPr>
          <p:cNvPr id="11" name="Picture 10" descr="A cartoon of a house&#10;&#10;Description automatically generated">
            <a:extLst>
              <a:ext uri="{FF2B5EF4-FFF2-40B4-BE49-F238E27FC236}">
                <a16:creationId xmlns:a16="http://schemas.microsoft.com/office/drawing/2014/main" id="{9E35CCE4-73D6-35FA-E8E5-F2516B3C7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70" y="1818260"/>
            <a:ext cx="664167" cy="563411"/>
          </a:xfrm>
          <a:prstGeom prst="rect">
            <a:avLst/>
          </a:prstGeom>
        </p:spPr>
      </p:pic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453A1836-1635-BF88-22D6-83066289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79" y="4771558"/>
            <a:ext cx="531769" cy="377380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B53601E3-4126-3E76-5694-4B7A2EA3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3" y="4771558"/>
            <a:ext cx="557211" cy="371475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D0483495-3254-A1AE-78E8-FD238324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4771558"/>
            <a:ext cx="557205" cy="371475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73A7E8A0-020B-FEAE-829C-3268348C3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4771557"/>
            <a:ext cx="557206" cy="371475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A3FBF643-FE48-D3BF-98FF-34373F43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4771557"/>
            <a:ext cx="557206" cy="371475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2DE9DCE1-7A6A-DF7E-DA37-75094E6E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4762129"/>
            <a:ext cx="557207" cy="380903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51048E0A-9C3C-6B36-8457-A388BBA92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4762128"/>
            <a:ext cx="557212" cy="3809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0E3F0C-CCA4-4B1C-C1E1-8327459B690B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And the of the </a:t>
            </a:r>
            <a:r>
              <a:rPr lang="en-PH" sz="2500" b="1" dirty="0">
                <a:solidFill>
                  <a:srgbClr val="002060"/>
                </a:solidFill>
              </a:rPr>
              <a:t>y-axis (y-variance)</a:t>
            </a:r>
            <a:r>
              <a:rPr lang="en-PH" sz="25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807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1694 -0.0004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24466 0.000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27786 0.0004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3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33919 -0.0004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66" y="-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3737 0.0011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85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-0.4319 -7.40741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47018 0.001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1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3C44624-FF3F-3E9D-068F-C84B142B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4A0EF0-5506-675D-09C9-AB5CEF4B19C5}"/>
              </a:ext>
            </a:extLst>
          </p:cNvPr>
          <p:cNvCxnSpPr>
            <a:cxnSpLocks/>
          </p:cNvCxnSpPr>
          <p:nvPr/>
        </p:nvCxnSpPr>
        <p:spPr>
          <a:xfrm flipV="1">
            <a:off x="2897634" y="1610592"/>
            <a:ext cx="0" cy="337947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5FA9045B-CFCB-E985-46CB-64D48F8C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80" y="2964656"/>
            <a:ext cx="531769" cy="377380"/>
          </a:xfrm>
          <a:prstGeom prst="rect">
            <a:avLst/>
          </a:prstGeom>
        </p:spPr>
      </p:pic>
      <p:pic>
        <p:nvPicPr>
          <p:cNvPr id="50" name="Picture 49" descr="A cartoon of a house&#10;&#10;Description automatically generated">
            <a:extLst>
              <a:ext uri="{FF2B5EF4-FFF2-40B4-BE49-F238E27FC236}">
                <a16:creationId xmlns:a16="http://schemas.microsoft.com/office/drawing/2014/main" id="{A42D830C-419A-4F4A-1DC4-E542A1C0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4" y="2231231"/>
            <a:ext cx="557211" cy="371475"/>
          </a:xfrm>
          <a:prstGeom prst="rect">
            <a:avLst/>
          </a:prstGeom>
        </p:spPr>
      </p:pic>
      <p:pic>
        <p:nvPicPr>
          <p:cNvPr id="51" name="Picture 50" descr="A cartoon of a house&#10;&#10;Description automatically generated">
            <a:extLst>
              <a:ext uri="{FF2B5EF4-FFF2-40B4-BE49-F238E27FC236}">
                <a16:creationId xmlns:a16="http://schemas.microsoft.com/office/drawing/2014/main" id="{801F7023-006E-966A-7F2E-C3CFAAFF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3078956"/>
            <a:ext cx="557205" cy="371475"/>
          </a:xfrm>
          <a:prstGeom prst="rect">
            <a:avLst/>
          </a:prstGeom>
        </p:spPr>
      </p:pic>
      <p:pic>
        <p:nvPicPr>
          <p:cNvPr id="52" name="Picture 51" descr="A cartoon of a house&#10;&#10;Description automatically generated">
            <a:extLst>
              <a:ext uri="{FF2B5EF4-FFF2-40B4-BE49-F238E27FC236}">
                <a16:creationId xmlns:a16="http://schemas.microsoft.com/office/drawing/2014/main" id="{7C516476-F1E7-D278-8C39-6279285D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2231231"/>
            <a:ext cx="557206" cy="371475"/>
          </a:xfrm>
          <a:prstGeom prst="rect">
            <a:avLst/>
          </a:prstGeom>
        </p:spPr>
      </p:pic>
      <p:pic>
        <p:nvPicPr>
          <p:cNvPr id="69" name="Picture 68" descr="A cartoon of a house&#10;&#10;Description automatically generated">
            <a:extLst>
              <a:ext uri="{FF2B5EF4-FFF2-40B4-BE49-F238E27FC236}">
                <a16:creationId xmlns:a16="http://schemas.microsoft.com/office/drawing/2014/main" id="{2657F836-8C90-FB4B-ECA6-BD603F72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2961133"/>
            <a:ext cx="557207" cy="380903"/>
          </a:xfrm>
          <a:prstGeom prst="rect">
            <a:avLst/>
          </a:prstGeom>
        </p:spPr>
      </p:pic>
      <p:pic>
        <p:nvPicPr>
          <p:cNvPr id="70" name="Picture 69" descr="A cartoon of a house&#10;&#10;Description automatically generated">
            <a:extLst>
              <a:ext uri="{FF2B5EF4-FFF2-40B4-BE49-F238E27FC236}">
                <a16:creationId xmlns:a16="http://schemas.microsoft.com/office/drawing/2014/main" id="{BD8A150B-B228-856A-61C2-E37996EDB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3359944"/>
            <a:ext cx="557206" cy="371475"/>
          </a:xfrm>
          <a:prstGeom prst="rect">
            <a:avLst/>
          </a:prstGeom>
        </p:spPr>
      </p:pic>
      <p:pic>
        <p:nvPicPr>
          <p:cNvPr id="71" name="Picture 70" descr="A cartoon of a house&#10;&#10;Description automatically generated">
            <a:extLst>
              <a:ext uri="{FF2B5EF4-FFF2-40B4-BE49-F238E27FC236}">
                <a16:creationId xmlns:a16="http://schemas.microsoft.com/office/drawing/2014/main" id="{8F1FEA30-F290-C777-AB4E-ED23D933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1897752"/>
            <a:ext cx="557212" cy="380903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560100-1A3B-3DC8-1B4F-5C2A8AAC0D6C}"/>
              </a:ext>
            </a:extLst>
          </p:cNvPr>
          <p:cNvCxnSpPr>
            <a:cxnSpLocks/>
          </p:cNvCxnSpPr>
          <p:nvPr/>
        </p:nvCxnSpPr>
        <p:spPr>
          <a:xfrm>
            <a:off x="2897634" y="4960248"/>
            <a:ext cx="6840726" cy="2981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917C58AB-A1E4-AD2A-46F7-0DD37FD03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453" y="2865589"/>
            <a:ext cx="664167" cy="563411"/>
          </a:xfrm>
          <a:prstGeom prst="rect">
            <a:avLst/>
          </a:prstGeom>
        </p:spPr>
      </p:pic>
      <p:pic>
        <p:nvPicPr>
          <p:cNvPr id="4" name="Picture 3" descr="A cartoon of a house&#10;&#10;Description automatically generated">
            <a:extLst>
              <a:ext uri="{FF2B5EF4-FFF2-40B4-BE49-F238E27FC236}">
                <a16:creationId xmlns:a16="http://schemas.microsoft.com/office/drawing/2014/main" id="{EB095E43-ACD4-905E-11B0-5507936B5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53" y="2134069"/>
            <a:ext cx="664167" cy="563411"/>
          </a:xfrm>
          <a:prstGeom prst="rect">
            <a:avLst/>
          </a:prstGeom>
        </p:spPr>
      </p:pic>
      <p:pic>
        <p:nvPicPr>
          <p:cNvPr id="5" name="Picture 4" descr="A cartoon of a house&#10;&#10;Description automatically generated">
            <a:extLst>
              <a:ext uri="{FF2B5EF4-FFF2-40B4-BE49-F238E27FC236}">
                <a16:creationId xmlns:a16="http://schemas.microsoft.com/office/drawing/2014/main" id="{9C3CFF32-F451-08E9-2E76-519DFA5E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914" y="2983747"/>
            <a:ext cx="664167" cy="563411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E5E4634E-8867-BD55-0636-6655FD75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014" y="2134068"/>
            <a:ext cx="664167" cy="563411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824B1448-11F3-EC06-F1BF-9F35D960B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914" y="2865589"/>
            <a:ext cx="664167" cy="563411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8ED42E17-BC3B-D8CE-1A1A-6C28156F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54" y="3265452"/>
            <a:ext cx="664167" cy="563411"/>
          </a:xfrm>
          <a:prstGeom prst="rect">
            <a:avLst/>
          </a:prstGeom>
        </p:spPr>
      </p:pic>
      <p:pic>
        <p:nvPicPr>
          <p:cNvPr id="11" name="Picture 10" descr="A cartoon of a house&#10;&#10;Description automatically generated">
            <a:extLst>
              <a:ext uri="{FF2B5EF4-FFF2-40B4-BE49-F238E27FC236}">
                <a16:creationId xmlns:a16="http://schemas.microsoft.com/office/drawing/2014/main" id="{73692015-6C04-52FA-ED98-0BBA213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70" y="1818260"/>
            <a:ext cx="664167" cy="563411"/>
          </a:xfrm>
          <a:prstGeom prst="rect">
            <a:avLst/>
          </a:prstGeom>
        </p:spPr>
      </p:pic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5B8BDA55-D388-7D8E-5DC3-36C7AAE0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4745079" y="4771558"/>
            <a:ext cx="531769" cy="377380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6EE2DBD6-1732-5DAF-F0F0-01B8C798A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44" t="17245" r="7960" b="16821"/>
          <a:stretch/>
        </p:blipFill>
        <p:spPr>
          <a:xfrm>
            <a:off x="5645943" y="4771558"/>
            <a:ext cx="557211" cy="371475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64A35FAD-351D-FF29-A03D-23D3425A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89" t="16899" r="7416" b="17168"/>
          <a:stretch/>
        </p:blipFill>
        <p:spPr>
          <a:xfrm>
            <a:off x="6043620" y="4771558"/>
            <a:ext cx="557205" cy="371475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B6033938-F9AC-89F4-0DA6-B57D87ECE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79" t="16772" r="6125" b="17295"/>
          <a:stretch/>
        </p:blipFill>
        <p:spPr>
          <a:xfrm>
            <a:off x="6791333" y="4771557"/>
            <a:ext cx="557206" cy="371475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13876CBC-DC25-280F-387F-AB488CD3F0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06" t="17245" r="6699" b="16822"/>
          <a:stretch/>
        </p:blipFill>
        <p:spPr>
          <a:xfrm>
            <a:off x="7229477" y="4771557"/>
            <a:ext cx="557206" cy="371475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14E68A76-A8E7-EA39-14F5-3118D4D3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12" t="16959" r="8493" b="15435"/>
          <a:stretch/>
        </p:blipFill>
        <p:spPr>
          <a:xfrm>
            <a:off x="7941473" y="4762129"/>
            <a:ext cx="557207" cy="380903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CE8D6F46-EEC0-CC9E-3EC6-217081A0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76" t="14110" r="7027" b="18284"/>
          <a:stretch/>
        </p:blipFill>
        <p:spPr>
          <a:xfrm>
            <a:off x="8394253" y="4762128"/>
            <a:ext cx="557212" cy="380903"/>
          </a:xfrm>
          <a:prstGeom prst="rect">
            <a:avLst/>
          </a:prstGeom>
        </p:spPr>
      </p:pic>
      <p:pic>
        <p:nvPicPr>
          <p:cNvPr id="19" name="Picture 18" descr="A cartoon of a house&#10;&#10;Description automatically generated">
            <a:extLst>
              <a:ext uri="{FF2B5EF4-FFF2-40B4-BE49-F238E27FC236}">
                <a16:creationId xmlns:a16="http://schemas.microsoft.com/office/drawing/2014/main" id="{096CC732-2E3B-2751-F733-3B3D5AD4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1749" y="3359944"/>
            <a:ext cx="531769" cy="377380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C3A7C463-E52B-3503-F758-ED3BCB02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2548" y="3076003"/>
            <a:ext cx="531769" cy="377380"/>
          </a:xfrm>
          <a:prstGeom prst="rect">
            <a:avLst/>
          </a:prstGeom>
        </p:spPr>
      </p:pic>
      <p:pic>
        <p:nvPicPr>
          <p:cNvPr id="23" name="Picture 22" descr="A cartoon of a house&#10;&#10;Description automatically generated">
            <a:extLst>
              <a:ext uri="{FF2B5EF4-FFF2-40B4-BE49-F238E27FC236}">
                <a16:creationId xmlns:a16="http://schemas.microsoft.com/office/drawing/2014/main" id="{89CB18BA-57D9-337E-EF21-2DEEDED9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0801" y="2982564"/>
            <a:ext cx="531769" cy="377380"/>
          </a:xfrm>
          <a:prstGeom prst="rect">
            <a:avLst/>
          </a:prstGeom>
        </p:spPr>
      </p:pic>
      <p:pic>
        <p:nvPicPr>
          <p:cNvPr id="24" name="Picture 23" descr="A cartoon of a house&#10;&#10;Description automatically generated">
            <a:extLst>
              <a:ext uri="{FF2B5EF4-FFF2-40B4-BE49-F238E27FC236}">
                <a16:creationId xmlns:a16="http://schemas.microsoft.com/office/drawing/2014/main" id="{5F70FB8D-B2F2-F006-4969-B2B6AB77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4787" y="2961133"/>
            <a:ext cx="531769" cy="377380"/>
          </a:xfrm>
          <a:prstGeom prst="rect">
            <a:avLst/>
          </a:prstGeom>
        </p:spPr>
      </p:pic>
      <p:pic>
        <p:nvPicPr>
          <p:cNvPr id="25" name="Picture 24" descr="A cartoon of a house&#10;&#10;Description automatically generated">
            <a:extLst>
              <a:ext uri="{FF2B5EF4-FFF2-40B4-BE49-F238E27FC236}">
                <a16:creationId xmlns:a16="http://schemas.microsoft.com/office/drawing/2014/main" id="{E03D759C-9FBB-9D32-6120-6EA31979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28708" y="2228182"/>
            <a:ext cx="531769" cy="377380"/>
          </a:xfrm>
          <a:prstGeom prst="rect">
            <a:avLst/>
          </a:prstGeom>
        </p:spPr>
      </p:pic>
      <p:pic>
        <p:nvPicPr>
          <p:cNvPr id="26" name="Picture 25" descr="A cartoon of a house&#10;&#10;Description automatically generated">
            <a:extLst>
              <a:ext uri="{FF2B5EF4-FFF2-40B4-BE49-F238E27FC236}">
                <a16:creationId xmlns:a16="http://schemas.microsoft.com/office/drawing/2014/main" id="{CCC6FF55-A213-0011-428F-48CD1A4C3D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1445" y="2219639"/>
            <a:ext cx="531769" cy="377380"/>
          </a:xfrm>
          <a:prstGeom prst="rect">
            <a:avLst/>
          </a:prstGeom>
        </p:spPr>
      </p:pic>
      <p:pic>
        <p:nvPicPr>
          <p:cNvPr id="27" name="Picture 26" descr="A cartoon of a house&#10;&#10;Description automatically generated">
            <a:extLst>
              <a:ext uri="{FF2B5EF4-FFF2-40B4-BE49-F238E27FC236}">
                <a16:creationId xmlns:a16="http://schemas.microsoft.com/office/drawing/2014/main" id="{F8BCE3AC-818F-A4BB-49A0-66C5B7033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83" t="17583" r="9752" b="15435"/>
          <a:stretch/>
        </p:blipFill>
        <p:spPr>
          <a:xfrm>
            <a:off x="2632548" y="1903175"/>
            <a:ext cx="531769" cy="3773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6EECB3-74AC-D848-2213-252DC6B1E3CE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And the of the </a:t>
            </a:r>
            <a:r>
              <a:rPr lang="en-PH" sz="2500" b="1" dirty="0">
                <a:solidFill>
                  <a:srgbClr val="002060"/>
                </a:solidFill>
              </a:rPr>
              <a:t>y-axis (y-variance)</a:t>
            </a:r>
            <a:r>
              <a:rPr lang="en-PH" sz="2500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762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/>
              <a:t>Projecting Data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PCA Concepts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Covariance Matrix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Transformation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Eigenvalues and Eigenvectors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PCA Works?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320C11-1E70-392E-895B-3D950605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797D1689-AE8D-9B9B-81A4-3FC891945D3C}"/>
              </a:ext>
            </a:extLst>
          </p:cNvPr>
          <p:cNvGrpSpPr/>
          <p:nvPr/>
        </p:nvGrpSpPr>
        <p:grpSpPr>
          <a:xfrm>
            <a:off x="545107" y="1385555"/>
            <a:ext cx="4573141" cy="2440537"/>
            <a:chOff x="2897634" y="1570657"/>
            <a:chExt cx="6840726" cy="341940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6C3053F-028C-06C7-1D3C-508C7B69E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634" y="1610592"/>
              <a:ext cx="0" cy="33794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5333E6D2-75CF-3B19-0BF1-A0768282E568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34" y="4960248"/>
              <a:ext cx="6840726" cy="298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F0A96F64-7A8A-8809-DF33-0DC350CD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8493" y="1570657"/>
              <a:ext cx="664167" cy="563411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160EE4EE-CCC9-C798-60ED-73327A33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916" y="2865589"/>
              <a:ext cx="664167" cy="563411"/>
            </a:xfrm>
            <a:prstGeom prst="rect">
              <a:avLst/>
            </a:prstGeom>
          </p:spPr>
        </p:pic>
        <p:pic>
          <p:nvPicPr>
            <p:cNvPr id="22" name="Picture 21" descr="A cartoon of a house&#10;&#10;Description automatically generated">
              <a:extLst>
                <a:ext uri="{FF2B5EF4-FFF2-40B4-BE49-F238E27FC236}">
                  <a16:creationId xmlns:a16="http://schemas.microsoft.com/office/drawing/2014/main" id="{792C6523-60E9-0102-45AE-0D2FF184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6616" y="4046689"/>
              <a:ext cx="664167" cy="56341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4055C0-E063-6287-5337-F6289F08EF9F}"/>
              </a:ext>
            </a:extLst>
          </p:cNvPr>
          <p:cNvCxnSpPr>
            <a:cxnSpLocks/>
          </p:cNvCxnSpPr>
          <p:nvPr/>
        </p:nvCxnSpPr>
        <p:spPr>
          <a:xfrm flipV="1">
            <a:off x="6839198" y="1435337"/>
            <a:ext cx="0" cy="24120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5E6D7C2-B65F-A326-E316-D8953931B5B9}"/>
              </a:ext>
            </a:extLst>
          </p:cNvPr>
          <p:cNvCxnSpPr>
            <a:cxnSpLocks/>
          </p:cNvCxnSpPr>
          <p:nvPr/>
        </p:nvCxnSpPr>
        <p:spPr>
          <a:xfrm>
            <a:off x="6839198" y="3826092"/>
            <a:ext cx="4573141" cy="212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artoon of a house&#10;&#10;Description automatically generated">
            <a:extLst>
              <a:ext uri="{FF2B5EF4-FFF2-40B4-BE49-F238E27FC236}">
                <a16:creationId xmlns:a16="http://schemas.microsoft.com/office/drawing/2014/main" id="{CAEE4153-C31E-8BD4-6CF2-6A4EB5549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118" y="1435337"/>
            <a:ext cx="444007" cy="402124"/>
          </a:xfrm>
          <a:prstGeom prst="rect">
            <a:avLst/>
          </a:prstGeom>
        </p:spPr>
      </p:pic>
      <p:pic>
        <p:nvPicPr>
          <p:cNvPr id="33" name="Picture 32" descr="A cartoon of a house&#10;&#10;Description automatically generated">
            <a:extLst>
              <a:ext uri="{FF2B5EF4-FFF2-40B4-BE49-F238E27FC236}">
                <a16:creationId xmlns:a16="http://schemas.microsoft.com/office/drawing/2014/main" id="{DF3C373B-EFC3-0263-9982-6C9D3947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56" y="2331068"/>
            <a:ext cx="444007" cy="402124"/>
          </a:xfrm>
          <a:prstGeom prst="rect">
            <a:avLst/>
          </a:prstGeom>
        </p:spPr>
      </p:pic>
      <p:pic>
        <p:nvPicPr>
          <p:cNvPr id="34" name="Picture 33" descr="A cartoon of a house&#10;&#10;Description automatically generated">
            <a:extLst>
              <a:ext uri="{FF2B5EF4-FFF2-40B4-BE49-F238E27FC236}">
                <a16:creationId xmlns:a16="http://schemas.microsoft.com/office/drawing/2014/main" id="{3AB405A3-0AA1-2039-CFA8-37B30560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67" y="3227938"/>
            <a:ext cx="444007" cy="402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95A8B-4304-2992-8F04-557978F4A60C}"/>
              </a:ext>
            </a:extLst>
          </p:cNvPr>
          <p:cNvSpPr txBox="1"/>
          <p:nvPr/>
        </p:nvSpPr>
        <p:spPr>
          <a:xfrm>
            <a:off x="1628986" y="4861630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But there will be datasets that are different but will have the same </a:t>
            </a:r>
            <a:r>
              <a:rPr lang="en-PH" sz="2500" b="1" dirty="0">
                <a:solidFill>
                  <a:srgbClr val="002060"/>
                </a:solidFill>
              </a:rPr>
              <a:t>x-variance</a:t>
            </a:r>
            <a:r>
              <a:rPr lang="en-PH" sz="2500" dirty="0"/>
              <a:t> and </a:t>
            </a:r>
            <a:r>
              <a:rPr lang="en-PH" sz="2500" b="1" dirty="0">
                <a:solidFill>
                  <a:srgbClr val="002060"/>
                </a:solidFill>
              </a:rPr>
              <a:t>y-variance</a:t>
            </a:r>
            <a:r>
              <a:rPr lang="en-PH" sz="2500" dirty="0">
                <a:solidFill>
                  <a:srgbClr val="00206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6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862DE67-3201-F42E-A2C8-3AC8967D1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99E40-05ED-851E-EFAF-83E34A0F8A20}"/>
              </a:ext>
            </a:extLst>
          </p:cNvPr>
          <p:cNvGrpSpPr/>
          <p:nvPr/>
        </p:nvGrpSpPr>
        <p:grpSpPr>
          <a:xfrm>
            <a:off x="545107" y="1385555"/>
            <a:ext cx="4573141" cy="2440537"/>
            <a:chOff x="2897634" y="1570657"/>
            <a:chExt cx="6840726" cy="341940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20B83B-7D32-3AFD-926F-4CC0567C6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634" y="1610592"/>
              <a:ext cx="0" cy="33794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B6FD9B8-D696-04C4-0795-F16ABF17B262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34" y="4960248"/>
              <a:ext cx="6840726" cy="298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8E49AC01-5C95-9526-5ED3-3F078BBE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8493" y="1570657"/>
              <a:ext cx="664167" cy="563411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7509C18C-8350-5765-B2E5-B87FDEB2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916" y="2865589"/>
              <a:ext cx="664167" cy="563411"/>
            </a:xfrm>
            <a:prstGeom prst="rect">
              <a:avLst/>
            </a:prstGeom>
          </p:spPr>
        </p:pic>
        <p:pic>
          <p:nvPicPr>
            <p:cNvPr id="22" name="Picture 21" descr="A cartoon of a house&#10;&#10;Description automatically generated">
              <a:extLst>
                <a:ext uri="{FF2B5EF4-FFF2-40B4-BE49-F238E27FC236}">
                  <a16:creationId xmlns:a16="http://schemas.microsoft.com/office/drawing/2014/main" id="{94BAD834-CB2A-CCBD-15DF-1488E313B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6616" y="4046689"/>
              <a:ext cx="664167" cy="56341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5A2E97-527B-9222-D2A4-B847D2FB22E9}"/>
              </a:ext>
            </a:extLst>
          </p:cNvPr>
          <p:cNvCxnSpPr>
            <a:cxnSpLocks/>
          </p:cNvCxnSpPr>
          <p:nvPr/>
        </p:nvCxnSpPr>
        <p:spPr>
          <a:xfrm flipV="1">
            <a:off x="6839198" y="1435337"/>
            <a:ext cx="0" cy="24120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971B87-5F75-D37E-37D8-99F196EE3C63}"/>
              </a:ext>
            </a:extLst>
          </p:cNvPr>
          <p:cNvCxnSpPr>
            <a:cxnSpLocks/>
          </p:cNvCxnSpPr>
          <p:nvPr/>
        </p:nvCxnSpPr>
        <p:spPr>
          <a:xfrm>
            <a:off x="6839198" y="3826092"/>
            <a:ext cx="4573141" cy="212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artoon of a house&#10;&#10;Description automatically generated">
            <a:extLst>
              <a:ext uri="{FF2B5EF4-FFF2-40B4-BE49-F238E27FC236}">
                <a16:creationId xmlns:a16="http://schemas.microsoft.com/office/drawing/2014/main" id="{7A7F24E9-CD09-0834-E407-8563D7EB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118" y="1435337"/>
            <a:ext cx="444007" cy="402124"/>
          </a:xfrm>
          <a:prstGeom prst="rect">
            <a:avLst/>
          </a:prstGeom>
        </p:spPr>
      </p:pic>
      <p:pic>
        <p:nvPicPr>
          <p:cNvPr id="33" name="Picture 32" descr="A cartoon of a house&#10;&#10;Description automatically generated">
            <a:extLst>
              <a:ext uri="{FF2B5EF4-FFF2-40B4-BE49-F238E27FC236}">
                <a16:creationId xmlns:a16="http://schemas.microsoft.com/office/drawing/2014/main" id="{87FF9666-0FBD-34DB-E2C9-6AD3D57A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56" y="2331068"/>
            <a:ext cx="444007" cy="402124"/>
          </a:xfrm>
          <a:prstGeom prst="rect">
            <a:avLst/>
          </a:prstGeom>
        </p:spPr>
      </p:pic>
      <p:pic>
        <p:nvPicPr>
          <p:cNvPr id="34" name="Picture 33" descr="A cartoon of a house&#10;&#10;Description automatically generated">
            <a:extLst>
              <a:ext uri="{FF2B5EF4-FFF2-40B4-BE49-F238E27FC236}">
                <a16:creationId xmlns:a16="http://schemas.microsoft.com/office/drawing/2014/main" id="{57E4187C-7267-9F5B-0523-E4736FCB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67" y="3227938"/>
            <a:ext cx="444007" cy="4021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8670EE7C-A891-4437-19F5-2FC581596E4D}"/>
              </a:ext>
            </a:extLst>
          </p:cNvPr>
          <p:cNvGrpSpPr/>
          <p:nvPr/>
        </p:nvGrpSpPr>
        <p:grpSpPr>
          <a:xfrm>
            <a:off x="1210942" y="674359"/>
            <a:ext cx="1316448" cy="586240"/>
            <a:chOff x="3885262" y="2219308"/>
            <a:chExt cx="1316448" cy="5862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2CC2DC0-F724-AB1E-6CDD-7056073C5095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8CB6DB3-B026-6464-6E29-421DF0773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5268EC9-8F1B-CA1C-153F-4705A69B8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B51A94C-C298-4C01-C4FE-096B0E1FD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E2D2E68-A8F4-7453-FD6D-8D2EDC6E1460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68BF6C4-F436-F8DD-8302-D32C91224969}"/>
              </a:ext>
            </a:extLst>
          </p:cNvPr>
          <p:cNvGrpSpPr/>
          <p:nvPr/>
        </p:nvGrpSpPr>
        <p:grpSpPr>
          <a:xfrm>
            <a:off x="2851340" y="674359"/>
            <a:ext cx="1316448" cy="586240"/>
            <a:chOff x="3885262" y="2219308"/>
            <a:chExt cx="1316448" cy="586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0D6CE7E-216D-F8D3-6D24-C3919444E491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1590BC7-C212-7ADD-E51A-89791178E0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47163D5-18E3-6781-BCF1-0042874A7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C569D57-0CF4-97DD-C3A3-896A35642C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4BD155-D8E4-0A82-D78E-C1495AB2A7B6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CCD9FEB-3036-AB7B-C8C3-3CDE68353F7B}"/>
              </a:ext>
            </a:extLst>
          </p:cNvPr>
          <p:cNvGrpSpPr/>
          <p:nvPr/>
        </p:nvGrpSpPr>
        <p:grpSpPr>
          <a:xfrm>
            <a:off x="7464474" y="750513"/>
            <a:ext cx="1316448" cy="586240"/>
            <a:chOff x="3885262" y="2219308"/>
            <a:chExt cx="1316448" cy="58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66E23B3-BE69-6D0C-ABE3-4CB8E59D4194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8B1D9B5-3BBA-D2AC-F837-3F3D62E9A0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29C3D92-2A6E-4620-1551-5DD9C7EDA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A2024AB-A878-DCA1-998F-B939A37A88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28C7B6-0A6F-68DD-841A-3BE5C35BC073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56A991-B15E-1F66-27E0-0E35497B73B1}"/>
              </a:ext>
            </a:extLst>
          </p:cNvPr>
          <p:cNvGrpSpPr/>
          <p:nvPr/>
        </p:nvGrpSpPr>
        <p:grpSpPr>
          <a:xfrm>
            <a:off x="9104872" y="750513"/>
            <a:ext cx="1316448" cy="586240"/>
            <a:chOff x="3885262" y="2219308"/>
            <a:chExt cx="1316448" cy="5862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F30B8B0-2066-7E9B-ED65-3C38DE7B45D9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7EE3B67-B33B-F2FE-B5D6-FDE4A71E2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502582A-480B-1FE1-9356-D6B336806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91217EE-AD30-6E19-CCE9-250FA0CB8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61A1690-7221-AA45-1D6D-88BFBED8F1C7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EDB04A-9FCE-E4F7-F278-9EDAE1540EC6}"/>
              </a:ext>
            </a:extLst>
          </p:cNvPr>
          <p:cNvGrpSpPr/>
          <p:nvPr/>
        </p:nvGrpSpPr>
        <p:grpSpPr>
          <a:xfrm>
            <a:off x="4743224" y="1690381"/>
            <a:ext cx="478402" cy="619408"/>
            <a:chOff x="4743224" y="1690381"/>
            <a:chExt cx="478402" cy="61940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0771389-6DA3-870F-B395-EB387D5D09FF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CB4FB06F-CDC1-C339-4B2F-566DD31C5D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522A653-6B24-4F4E-EA6F-F5AE496CF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742B0F8-9E36-F76E-6114-291EC788C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4D529B3-0BD6-81FE-CFC0-3F15AD21B321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354DE3A-CFF4-13E8-6798-98E7B5DABBB9}"/>
              </a:ext>
            </a:extLst>
          </p:cNvPr>
          <p:cNvGrpSpPr/>
          <p:nvPr/>
        </p:nvGrpSpPr>
        <p:grpSpPr>
          <a:xfrm>
            <a:off x="4743224" y="2637379"/>
            <a:ext cx="478402" cy="619408"/>
            <a:chOff x="4743224" y="1690381"/>
            <a:chExt cx="478402" cy="61940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1493FB6-C2E1-6837-BB6F-0A7945609E90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E1C3F80-8CBD-EEA3-7339-D783D30F6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62A8FC3-D4F7-8B50-9939-802ABCD42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DA88C18-4E8C-A660-FE35-FA48BAEC03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60CB19-A00A-9715-2110-3449A2E225F1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26C4CEC-356E-2C63-05B9-3C7CF5FC7258}"/>
              </a:ext>
            </a:extLst>
          </p:cNvPr>
          <p:cNvGrpSpPr/>
          <p:nvPr/>
        </p:nvGrpSpPr>
        <p:grpSpPr>
          <a:xfrm>
            <a:off x="11157628" y="1787679"/>
            <a:ext cx="478402" cy="619408"/>
            <a:chOff x="4743224" y="1690381"/>
            <a:chExt cx="478402" cy="61940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83886FA-B145-1594-1E23-91F5719C4CA0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EEFAAD2-6851-35CC-3B9F-CB4411072B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1A655C0-EDAA-E809-FC69-5E25E7532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8EF8FEC-5C73-9538-50E9-FDFD52A3E2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8B76C65-025B-DC7A-135B-A157957AD96E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48E4461-C06C-D499-201C-58D096220703}"/>
              </a:ext>
            </a:extLst>
          </p:cNvPr>
          <p:cNvGrpSpPr/>
          <p:nvPr/>
        </p:nvGrpSpPr>
        <p:grpSpPr>
          <a:xfrm>
            <a:off x="11157628" y="2734677"/>
            <a:ext cx="478402" cy="619408"/>
            <a:chOff x="4743224" y="1690381"/>
            <a:chExt cx="478402" cy="61940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9047219-0A55-99F7-BBB2-4B6B97087118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466BACEB-D407-3731-7213-97E2C1CC4E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7F3E24B5-8C14-51BA-5A37-1D8AB56D7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7986AF4-31F6-8D8F-CDD4-BFA07368E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62D9E9-979E-0675-00B2-843611C66E8B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D52960-A5D5-711A-275F-EA82D7578D86}"/>
              </a:ext>
            </a:extLst>
          </p:cNvPr>
          <p:cNvSpPr txBox="1"/>
          <p:nvPr/>
        </p:nvSpPr>
        <p:spPr>
          <a:xfrm>
            <a:off x="1628986" y="4861630"/>
            <a:ext cx="8934027" cy="1246495"/>
          </a:xfrm>
          <a:custGeom>
            <a:avLst/>
            <a:gdLst>
              <a:gd name="csX0" fmla="*/ 0 w 8934027"/>
              <a:gd name="csY0" fmla="*/ 0 h 1246495"/>
              <a:gd name="csX1" fmla="*/ 774282 w 8934027"/>
              <a:gd name="csY1" fmla="*/ 0 h 1246495"/>
              <a:gd name="csX2" fmla="*/ 1548565 w 8934027"/>
              <a:gd name="csY2" fmla="*/ 0 h 1246495"/>
              <a:gd name="csX3" fmla="*/ 2233507 w 8934027"/>
              <a:gd name="csY3" fmla="*/ 0 h 1246495"/>
              <a:gd name="csX4" fmla="*/ 2829109 w 8934027"/>
              <a:gd name="csY4" fmla="*/ 0 h 1246495"/>
              <a:gd name="csX5" fmla="*/ 3246030 w 8934027"/>
              <a:gd name="csY5" fmla="*/ 0 h 1246495"/>
              <a:gd name="csX6" fmla="*/ 3662951 w 8934027"/>
              <a:gd name="csY6" fmla="*/ 0 h 1246495"/>
              <a:gd name="csX7" fmla="*/ 4079872 w 8934027"/>
              <a:gd name="csY7" fmla="*/ 0 h 1246495"/>
              <a:gd name="csX8" fmla="*/ 4854155 w 8934027"/>
              <a:gd name="csY8" fmla="*/ 0 h 1246495"/>
              <a:gd name="csX9" fmla="*/ 5628437 w 8934027"/>
              <a:gd name="csY9" fmla="*/ 0 h 1246495"/>
              <a:gd name="csX10" fmla="*/ 6045358 w 8934027"/>
              <a:gd name="csY10" fmla="*/ 0 h 1246495"/>
              <a:gd name="csX11" fmla="*/ 6551620 w 8934027"/>
              <a:gd name="csY11" fmla="*/ 0 h 1246495"/>
              <a:gd name="csX12" fmla="*/ 7236562 w 8934027"/>
              <a:gd name="csY12" fmla="*/ 0 h 1246495"/>
              <a:gd name="csX13" fmla="*/ 7832164 w 8934027"/>
              <a:gd name="csY13" fmla="*/ 0 h 1246495"/>
              <a:gd name="csX14" fmla="*/ 8249085 w 8934027"/>
              <a:gd name="csY14" fmla="*/ 0 h 1246495"/>
              <a:gd name="csX15" fmla="*/ 8934027 w 8934027"/>
              <a:gd name="csY15" fmla="*/ 0 h 1246495"/>
              <a:gd name="csX16" fmla="*/ 8934027 w 8934027"/>
              <a:gd name="csY16" fmla="*/ 440428 h 1246495"/>
              <a:gd name="csX17" fmla="*/ 8934027 w 8934027"/>
              <a:gd name="csY17" fmla="*/ 855927 h 1246495"/>
              <a:gd name="csX18" fmla="*/ 8934027 w 8934027"/>
              <a:gd name="csY18" fmla="*/ 1246495 h 1246495"/>
              <a:gd name="csX19" fmla="*/ 8338425 w 8934027"/>
              <a:gd name="csY19" fmla="*/ 1246495 h 1246495"/>
              <a:gd name="csX20" fmla="*/ 7742823 w 8934027"/>
              <a:gd name="csY20" fmla="*/ 1246495 h 1246495"/>
              <a:gd name="csX21" fmla="*/ 7057881 w 8934027"/>
              <a:gd name="csY21" fmla="*/ 1246495 h 1246495"/>
              <a:gd name="csX22" fmla="*/ 6283599 w 8934027"/>
              <a:gd name="csY22" fmla="*/ 1246495 h 1246495"/>
              <a:gd name="csX23" fmla="*/ 5687997 w 8934027"/>
              <a:gd name="csY23" fmla="*/ 1246495 h 1246495"/>
              <a:gd name="csX24" fmla="*/ 5360416 w 8934027"/>
              <a:gd name="csY24" fmla="*/ 1246495 h 1246495"/>
              <a:gd name="csX25" fmla="*/ 5032835 w 8934027"/>
              <a:gd name="csY25" fmla="*/ 1246495 h 1246495"/>
              <a:gd name="csX26" fmla="*/ 4258553 w 8934027"/>
              <a:gd name="csY26" fmla="*/ 1246495 h 1246495"/>
              <a:gd name="csX27" fmla="*/ 3752291 w 8934027"/>
              <a:gd name="csY27" fmla="*/ 1246495 h 1246495"/>
              <a:gd name="csX28" fmla="*/ 3156690 w 8934027"/>
              <a:gd name="csY28" fmla="*/ 1246495 h 1246495"/>
              <a:gd name="csX29" fmla="*/ 2739768 w 8934027"/>
              <a:gd name="csY29" fmla="*/ 1246495 h 1246495"/>
              <a:gd name="csX30" fmla="*/ 2412187 w 8934027"/>
              <a:gd name="csY30" fmla="*/ 1246495 h 1246495"/>
              <a:gd name="csX31" fmla="*/ 1995266 w 8934027"/>
              <a:gd name="csY31" fmla="*/ 1246495 h 1246495"/>
              <a:gd name="csX32" fmla="*/ 1399664 w 8934027"/>
              <a:gd name="csY32" fmla="*/ 1246495 h 1246495"/>
              <a:gd name="csX33" fmla="*/ 982743 w 8934027"/>
              <a:gd name="csY33" fmla="*/ 1246495 h 1246495"/>
              <a:gd name="csX34" fmla="*/ 0 w 8934027"/>
              <a:gd name="csY34" fmla="*/ 1246495 h 1246495"/>
              <a:gd name="csX35" fmla="*/ 0 w 8934027"/>
              <a:gd name="csY35" fmla="*/ 830997 h 1246495"/>
              <a:gd name="csX36" fmla="*/ 0 w 8934027"/>
              <a:gd name="csY36" fmla="*/ 427963 h 1246495"/>
              <a:gd name="csX37" fmla="*/ 0 w 8934027"/>
              <a:gd name="csY37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</a:cxnLst>
            <a:rect l="l" t="t" r="r" b="b"/>
            <a:pathLst>
              <a:path w="8934027" h="1246495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7390" y="95068"/>
                  <a:pt x="8895087" y="349903"/>
                  <a:pt x="8934027" y="440428"/>
                </a:cubicBezTo>
                <a:cubicBezTo>
                  <a:pt x="8972967" y="530953"/>
                  <a:pt x="8928149" y="705562"/>
                  <a:pt x="8934027" y="855927"/>
                </a:cubicBezTo>
                <a:cubicBezTo>
                  <a:pt x="8939905" y="1006292"/>
                  <a:pt x="8925694" y="1163429"/>
                  <a:pt x="8934027" y="1246495"/>
                </a:cubicBezTo>
                <a:cubicBezTo>
                  <a:pt x="8789729" y="1316554"/>
                  <a:pt x="8568120" y="1207844"/>
                  <a:pt x="8338425" y="1246495"/>
                </a:cubicBezTo>
                <a:cubicBezTo>
                  <a:pt x="8108730" y="1285146"/>
                  <a:pt x="8016852" y="1238447"/>
                  <a:pt x="7742823" y="1246495"/>
                </a:cubicBezTo>
                <a:cubicBezTo>
                  <a:pt x="7468794" y="1254543"/>
                  <a:pt x="7330137" y="1222292"/>
                  <a:pt x="7057881" y="1246495"/>
                </a:cubicBezTo>
                <a:cubicBezTo>
                  <a:pt x="6785625" y="1270698"/>
                  <a:pt x="6568467" y="1244394"/>
                  <a:pt x="6283599" y="1246495"/>
                </a:cubicBezTo>
                <a:cubicBezTo>
                  <a:pt x="5998731" y="1248596"/>
                  <a:pt x="5888150" y="1186485"/>
                  <a:pt x="5687997" y="1246495"/>
                </a:cubicBezTo>
                <a:cubicBezTo>
                  <a:pt x="5487844" y="1306505"/>
                  <a:pt x="5522796" y="1216776"/>
                  <a:pt x="5360416" y="1246495"/>
                </a:cubicBezTo>
                <a:cubicBezTo>
                  <a:pt x="5198036" y="1276214"/>
                  <a:pt x="5119637" y="1215819"/>
                  <a:pt x="5032835" y="1246495"/>
                </a:cubicBezTo>
                <a:cubicBezTo>
                  <a:pt x="4946033" y="1277171"/>
                  <a:pt x="4550447" y="1168389"/>
                  <a:pt x="4258553" y="1246495"/>
                </a:cubicBezTo>
                <a:cubicBezTo>
                  <a:pt x="3966659" y="1324601"/>
                  <a:pt x="3910417" y="1245837"/>
                  <a:pt x="3752291" y="1246495"/>
                </a:cubicBezTo>
                <a:cubicBezTo>
                  <a:pt x="3594165" y="1247153"/>
                  <a:pt x="3356796" y="1205558"/>
                  <a:pt x="3156690" y="1246495"/>
                </a:cubicBezTo>
                <a:cubicBezTo>
                  <a:pt x="2956584" y="1287432"/>
                  <a:pt x="2893883" y="1242183"/>
                  <a:pt x="2739768" y="1246495"/>
                </a:cubicBezTo>
                <a:cubicBezTo>
                  <a:pt x="2585653" y="1250807"/>
                  <a:pt x="2573545" y="1208373"/>
                  <a:pt x="2412187" y="1246495"/>
                </a:cubicBezTo>
                <a:cubicBezTo>
                  <a:pt x="2250829" y="1284617"/>
                  <a:pt x="2199502" y="1232303"/>
                  <a:pt x="1995266" y="1246495"/>
                </a:cubicBezTo>
                <a:cubicBezTo>
                  <a:pt x="1791030" y="1260687"/>
                  <a:pt x="1617613" y="1221395"/>
                  <a:pt x="1399664" y="1246495"/>
                </a:cubicBezTo>
                <a:cubicBezTo>
                  <a:pt x="1181715" y="1271595"/>
                  <a:pt x="1128423" y="1205409"/>
                  <a:pt x="982743" y="1246495"/>
                </a:cubicBezTo>
                <a:cubicBezTo>
                  <a:pt x="837063" y="1287581"/>
                  <a:pt x="341567" y="1144387"/>
                  <a:pt x="0" y="1246495"/>
                </a:cubicBezTo>
                <a:cubicBezTo>
                  <a:pt x="-34572" y="1042784"/>
                  <a:pt x="16246" y="917564"/>
                  <a:pt x="0" y="830997"/>
                </a:cubicBezTo>
                <a:cubicBezTo>
                  <a:pt x="-16246" y="744430"/>
                  <a:pt x="24742" y="514916"/>
                  <a:pt x="0" y="427963"/>
                </a:cubicBezTo>
                <a:cubicBezTo>
                  <a:pt x="-24742" y="341010"/>
                  <a:pt x="31456" y="124088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Look at these two datasets. If you notice they are different from each other, but they will have the same</a:t>
            </a:r>
            <a:r>
              <a:rPr lang="en-PH" sz="2500" b="1" dirty="0"/>
              <a:t> </a:t>
            </a:r>
            <a:r>
              <a:rPr lang="en-PH" sz="2500" b="1" dirty="0">
                <a:solidFill>
                  <a:srgbClr val="002060"/>
                </a:solidFill>
              </a:rPr>
              <a:t>x-variance </a:t>
            </a:r>
            <a:r>
              <a:rPr lang="en-PH" sz="2500" dirty="0"/>
              <a:t>and </a:t>
            </a:r>
            <a:r>
              <a:rPr lang="en-PH" sz="2500" b="1" dirty="0">
                <a:solidFill>
                  <a:srgbClr val="002060"/>
                </a:solidFill>
              </a:rPr>
              <a:t>y-variance</a:t>
            </a:r>
            <a:r>
              <a:rPr lang="en-PH" sz="25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87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85E5828-24B9-39B2-063C-F5E93E73F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7FE4C73-EA65-AB9A-8BA9-145E52455C7F}"/>
              </a:ext>
            </a:extLst>
          </p:cNvPr>
          <p:cNvGrpSpPr/>
          <p:nvPr/>
        </p:nvGrpSpPr>
        <p:grpSpPr>
          <a:xfrm>
            <a:off x="545107" y="1385555"/>
            <a:ext cx="4573141" cy="2440537"/>
            <a:chOff x="2897634" y="1570657"/>
            <a:chExt cx="6840726" cy="341940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AEC968-0F1E-1B57-35D6-E579B573F4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634" y="1610592"/>
              <a:ext cx="0" cy="33794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EE73712-6205-F6DF-CCD3-543BC5AC3F67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34" y="4960248"/>
              <a:ext cx="6840726" cy="298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8AC6C230-2570-7785-DCC2-1D20E8457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8493" y="1570657"/>
              <a:ext cx="664167" cy="563411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C43F3A27-3F49-BEF4-61FC-17298F4B9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916" y="2865589"/>
              <a:ext cx="664167" cy="563411"/>
            </a:xfrm>
            <a:prstGeom prst="rect">
              <a:avLst/>
            </a:prstGeom>
          </p:spPr>
        </p:pic>
        <p:pic>
          <p:nvPicPr>
            <p:cNvPr id="22" name="Picture 21" descr="A cartoon of a house&#10;&#10;Description automatically generated">
              <a:extLst>
                <a:ext uri="{FF2B5EF4-FFF2-40B4-BE49-F238E27FC236}">
                  <a16:creationId xmlns:a16="http://schemas.microsoft.com/office/drawing/2014/main" id="{DD879399-6B16-2B7E-A2C4-61ADD634B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6616" y="4046689"/>
              <a:ext cx="664167" cy="56341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B01144-1068-1834-6786-0520552BD451}"/>
              </a:ext>
            </a:extLst>
          </p:cNvPr>
          <p:cNvCxnSpPr>
            <a:cxnSpLocks/>
          </p:cNvCxnSpPr>
          <p:nvPr/>
        </p:nvCxnSpPr>
        <p:spPr>
          <a:xfrm flipV="1">
            <a:off x="6839198" y="1435337"/>
            <a:ext cx="0" cy="24120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E56345-6088-47F0-BB91-8DFEC403DF80}"/>
              </a:ext>
            </a:extLst>
          </p:cNvPr>
          <p:cNvCxnSpPr>
            <a:cxnSpLocks/>
          </p:cNvCxnSpPr>
          <p:nvPr/>
        </p:nvCxnSpPr>
        <p:spPr>
          <a:xfrm>
            <a:off x="6839198" y="3826092"/>
            <a:ext cx="4573141" cy="212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artoon of a house&#10;&#10;Description automatically generated">
            <a:extLst>
              <a:ext uri="{FF2B5EF4-FFF2-40B4-BE49-F238E27FC236}">
                <a16:creationId xmlns:a16="http://schemas.microsoft.com/office/drawing/2014/main" id="{989A3F8B-0171-83A0-AFE1-2B72B4BF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118" y="1435337"/>
            <a:ext cx="444007" cy="402124"/>
          </a:xfrm>
          <a:prstGeom prst="rect">
            <a:avLst/>
          </a:prstGeom>
        </p:spPr>
      </p:pic>
      <p:pic>
        <p:nvPicPr>
          <p:cNvPr id="33" name="Picture 32" descr="A cartoon of a house&#10;&#10;Description automatically generated">
            <a:extLst>
              <a:ext uri="{FF2B5EF4-FFF2-40B4-BE49-F238E27FC236}">
                <a16:creationId xmlns:a16="http://schemas.microsoft.com/office/drawing/2014/main" id="{C577A16D-2C26-0F8F-7BEC-F444BC3D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56" y="2331068"/>
            <a:ext cx="444007" cy="402124"/>
          </a:xfrm>
          <a:prstGeom prst="rect">
            <a:avLst/>
          </a:prstGeom>
        </p:spPr>
      </p:pic>
      <p:pic>
        <p:nvPicPr>
          <p:cNvPr id="34" name="Picture 33" descr="A cartoon of a house&#10;&#10;Description automatically generated">
            <a:extLst>
              <a:ext uri="{FF2B5EF4-FFF2-40B4-BE49-F238E27FC236}">
                <a16:creationId xmlns:a16="http://schemas.microsoft.com/office/drawing/2014/main" id="{052D4FDB-85D8-B9EB-BF53-28D14EF1F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67" y="3227938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67BA3A-3060-654F-9354-74C2523A5501}"/>
                  </a:ext>
                </a:extLst>
              </p:cNvPr>
              <p:cNvSpPr txBox="1"/>
              <p:nvPr/>
            </p:nvSpPr>
            <p:spPr>
              <a:xfrm>
                <a:off x="482091" y="4336990"/>
                <a:ext cx="4699172" cy="154138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PH" sz="25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  <a:p>
                <a:endParaRPr lang="en-PH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67BA3A-3060-654F-9354-74C2523A5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91" y="4336990"/>
                <a:ext cx="4699172" cy="1541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FCE3D4-F8D4-0BA2-DDC3-838990ABE785}"/>
                  </a:ext>
                </a:extLst>
              </p:cNvPr>
              <p:cNvSpPr txBox="1"/>
              <p:nvPr/>
            </p:nvSpPr>
            <p:spPr>
              <a:xfrm>
                <a:off x="7010739" y="4366140"/>
                <a:ext cx="4795352" cy="149137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PH" sz="25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eqArr>
                            <m:eqArrPr>
                              <m:ctrlPr>
                                <a:rPr lang="en-PH" sz="2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2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6FCE3D4-F8D4-0BA2-DDC3-838990AB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739" y="4366140"/>
                <a:ext cx="4795352" cy="1491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4D28E366-827B-A0AC-229E-0C61D1535E4B}"/>
              </a:ext>
            </a:extLst>
          </p:cNvPr>
          <p:cNvGrpSpPr/>
          <p:nvPr/>
        </p:nvGrpSpPr>
        <p:grpSpPr>
          <a:xfrm>
            <a:off x="1210942" y="674359"/>
            <a:ext cx="1316448" cy="586240"/>
            <a:chOff x="3885262" y="2219308"/>
            <a:chExt cx="1316448" cy="5862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5A59E5B-9C1C-0C9C-8117-795F3AD766B4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14D5E96-6F39-70D2-035B-1F38B96FC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D5371D6-7EA6-BE46-4FF7-71FB021229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89E2446-B7A1-26AE-6331-DC06EC9E34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94DE5E3-CA78-7C3F-B711-797CD53258DE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ECFF35-F5B2-0EC7-752B-4D60A2F01AD9}"/>
              </a:ext>
            </a:extLst>
          </p:cNvPr>
          <p:cNvGrpSpPr/>
          <p:nvPr/>
        </p:nvGrpSpPr>
        <p:grpSpPr>
          <a:xfrm>
            <a:off x="2851340" y="674359"/>
            <a:ext cx="1316448" cy="586240"/>
            <a:chOff x="3885262" y="2219308"/>
            <a:chExt cx="1316448" cy="586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F5C841-9A35-12EB-9570-9C7C4B053BAA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88CB7E2-ED1F-2604-ADF1-45E3682F16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6BB132F-674F-AD06-E222-F8E8027D83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38112E7-B301-EA83-7913-8C9A2FE456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F877BC-7876-03E1-EFE5-7DE2B71A5159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B3F903-994B-2097-B3F5-FD4452FC17E0}"/>
              </a:ext>
            </a:extLst>
          </p:cNvPr>
          <p:cNvGrpSpPr/>
          <p:nvPr/>
        </p:nvGrpSpPr>
        <p:grpSpPr>
          <a:xfrm>
            <a:off x="7464474" y="750513"/>
            <a:ext cx="1316448" cy="586240"/>
            <a:chOff x="3885262" y="2219308"/>
            <a:chExt cx="1316448" cy="58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9A6BFC0-CF1B-50BD-A854-71495E1DF431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EAEF26-6246-F67C-4676-E79588CEB5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1DDBB25-B691-ABE0-D860-77E7E9020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644C16A-0838-CD11-2FEC-524F70E8EE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02E880D-9D92-39EC-2647-E938E9D392B7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B4BED4B-1A9D-42A7-0EFB-FBB7AFE87714}"/>
              </a:ext>
            </a:extLst>
          </p:cNvPr>
          <p:cNvGrpSpPr/>
          <p:nvPr/>
        </p:nvGrpSpPr>
        <p:grpSpPr>
          <a:xfrm>
            <a:off x="9104872" y="750513"/>
            <a:ext cx="1316448" cy="586240"/>
            <a:chOff x="3885262" y="2219308"/>
            <a:chExt cx="1316448" cy="5862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8A1CB92-7AD4-E5D6-E305-CBBA7E4508E8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6547808-2D2B-9E75-230F-33D2CDAD1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4CE04CA-14CE-9BBA-567A-03B6FDB67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B3A618F-1805-624B-4D9D-EA7C6BF1B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0FF4E7-32D6-FCBB-91DE-ACE2A8FF69E4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2A6BAD-0EBD-E3E3-CA3E-2C7FF16A3CBA}"/>
              </a:ext>
            </a:extLst>
          </p:cNvPr>
          <p:cNvGrpSpPr/>
          <p:nvPr/>
        </p:nvGrpSpPr>
        <p:grpSpPr>
          <a:xfrm>
            <a:off x="4743224" y="1690381"/>
            <a:ext cx="478402" cy="619408"/>
            <a:chOff x="4743224" y="1690381"/>
            <a:chExt cx="478402" cy="61940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EF5E79-4C96-ABE6-BDE4-8EDA56B4F5C9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FE21400-EB5A-1C88-4154-E3BD0F87A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F38EAAB-7F4E-B959-DF51-D7A836B11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C227897-400C-245B-631C-9C2C599EE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755213-4D28-2C67-7F07-C74056DD7D33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5A6F17C-F2D9-9A49-87D1-471F3725371E}"/>
              </a:ext>
            </a:extLst>
          </p:cNvPr>
          <p:cNvGrpSpPr/>
          <p:nvPr/>
        </p:nvGrpSpPr>
        <p:grpSpPr>
          <a:xfrm>
            <a:off x="4743224" y="2637379"/>
            <a:ext cx="478402" cy="619408"/>
            <a:chOff x="4743224" y="1690381"/>
            <a:chExt cx="478402" cy="61940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9195FE9-01E2-5207-9EF0-DF486B090726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465072A-F9E0-7A2A-4F2C-28701FBBA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CE1A6BF-2D53-D6DB-1503-FCBF61A0B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5CA51A0-B3A4-10C7-4E75-0FA5D3824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CED83F6-706E-292D-99F0-254EBAFEC7F6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AEBBD3-FACB-99B9-7297-2D941413BBC5}"/>
              </a:ext>
            </a:extLst>
          </p:cNvPr>
          <p:cNvGrpSpPr/>
          <p:nvPr/>
        </p:nvGrpSpPr>
        <p:grpSpPr>
          <a:xfrm>
            <a:off x="11157628" y="1787679"/>
            <a:ext cx="478402" cy="619408"/>
            <a:chOff x="4743224" y="1690381"/>
            <a:chExt cx="478402" cy="61940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FDF74A6-04DD-E188-98B1-885D63843B0D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45E96C0-9F45-026D-E110-D27369F9BB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CEA29E-C0D8-1C16-6BF5-4C7F1AD9E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0E11D59-3B10-F163-E753-37B307012A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1E4BAF-ACAE-D629-9E26-6D9D6EFD4675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806905C-511E-954C-9E85-353513F2A3A2}"/>
              </a:ext>
            </a:extLst>
          </p:cNvPr>
          <p:cNvGrpSpPr/>
          <p:nvPr/>
        </p:nvGrpSpPr>
        <p:grpSpPr>
          <a:xfrm>
            <a:off x="11157628" y="2734677"/>
            <a:ext cx="478402" cy="619408"/>
            <a:chOff x="4743224" y="1690381"/>
            <a:chExt cx="478402" cy="61940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18BAB18-5C20-D23B-4BBA-9501AC08BDFA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BF86FCA-9BD6-0EA6-3236-038572BA8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7372EB0-890D-D845-5748-CCA0216C9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D5E9BD0B-F8F3-DDDE-D7FA-8677326F8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390A7B2-EBEA-52A8-034E-9E48F388F614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131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B6850B-D45E-2854-F7DF-75C74A19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68B4F81-5DCA-8652-2835-35AA72F67027}"/>
              </a:ext>
            </a:extLst>
          </p:cNvPr>
          <p:cNvGrpSpPr/>
          <p:nvPr/>
        </p:nvGrpSpPr>
        <p:grpSpPr>
          <a:xfrm>
            <a:off x="545107" y="1385555"/>
            <a:ext cx="4573141" cy="2440537"/>
            <a:chOff x="2897634" y="1570657"/>
            <a:chExt cx="6840726" cy="341940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1DCBE3-31C1-272E-ACDB-7A032599D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7634" y="1610592"/>
              <a:ext cx="0" cy="33794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7D3ADD2A-9922-6C54-2576-B3D0352D4BA1}"/>
                </a:ext>
              </a:extLst>
            </p:cNvPr>
            <p:cNvCxnSpPr>
              <a:cxnSpLocks/>
            </p:cNvCxnSpPr>
            <p:nvPr/>
          </p:nvCxnSpPr>
          <p:spPr>
            <a:xfrm>
              <a:off x="2897634" y="4960248"/>
              <a:ext cx="6840726" cy="298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54F2E392-8CC0-C878-A428-8F7E0E88E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48493" y="1570657"/>
              <a:ext cx="664167" cy="563411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7724F24E-B891-B0C2-1882-01AE41AB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3916" y="2865589"/>
              <a:ext cx="664167" cy="563411"/>
            </a:xfrm>
            <a:prstGeom prst="rect">
              <a:avLst/>
            </a:prstGeom>
          </p:spPr>
        </p:pic>
        <p:pic>
          <p:nvPicPr>
            <p:cNvPr id="22" name="Picture 21" descr="A cartoon of a house&#10;&#10;Description automatically generated">
              <a:extLst>
                <a:ext uri="{FF2B5EF4-FFF2-40B4-BE49-F238E27FC236}">
                  <a16:creationId xmlns:a16="http://schemas.microsoft.com/office/drawing/2014/main" id="{6CB55A97-2099-DCFA-2F32-FCAFD564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6616" y="4046689"/>
              <a:ext cx="664167" cy="563411"/>
            </a:xfrm>
            <a:prstGeom prst="rect">
              <a:avLst/>
            </a:prstGeom>
          </p:spPr>
        </p:pic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EDDB26-5192-FED0-7B28-32C9E525F663}"/>
              </a:ext>
            </a:extLst>
          </p:cNvPr>
          <p:cNvCxnSpPr>
            <a:cxnSpLocks/>
          </p:cNvCxnSpPr>
          <p:nvPr/>
        </p:nvCxnSpPr>
        <p:spPr>
          <a:xfrm flipV="1">
            <a:off x="6839198" y="1435337"/>
            <a:ext cx="0" cy="241203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BF6E6B-18AD-00CD-C1A0-97F32B90007B}"/>
              </a:ext>
            </a:extLst>
          </p:cNvPr>
          <p:cNvCxnSpPr>
            <a:cxnSpLocks/>
          </p:cNvCxnSpPr>
          <p:nvPr/>
        </p:nvCxnSpPr>
        <p:spPr>
          <a:xfrm>
            <a:off x="6839198" y="3826092"/>
            <a:ext cx="4573141" cy="212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31" descr="A cartoon of a house&#10;&#10;Description automatically generated">
            <a:extLst>
              <a:ext uri="{FF2B5EF4-FFF2-40B4-BE49-F238E27FC236}">
                <a16:creationId xmlns:a16="http://schemas.microsoft.com/office/drawing/2014/main" id="{6542A34A-286C-667C-1432-8BB76FDD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118" y="1435337"/>
            <a:ext cx="444007" cy="402124"/>
          </a:xfrm>
          <a:prstGeom prst="rect">
            <a:avLst/>
          </a:prstGeom>
        </p:spPr>
      </p:pic>
      <p:pic>
        <p:nvPicPr>
          <p:cNvPr id="33" name="Picture 32" descr="A cartoon of a house&#10;&#10;Description automatically generated">
            <a:extLst>
              <a:ext uri="{FF2B5EF4-FFF2-40B4-BE49-F238E27FC236}">
                <a16:creationId xmlns:a16="http://schemas.microsoft.com/office/drawing/2014/main" id="{C145A058-3CF2-B64C-971D-52636CBE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356" y="2331068"/>
            <a:ext cx="444007" cy="402124"/>
          </a:xfrm>
          <a:prstGeom prst="rect">
            <a:avLst/>
          </a:prstGeom>
        </p:spPr>
      </p:pic>
      <p:pic>
        <p:nvPicPr>
          <p:cNvPr id="34" name="Picture 33" descr="A cartoon of a house&#10;&#10;Description automatically generated">
            <a:extLst>
              <a:ext uri="{FF2B5EF4-FFF2-40B4-BE49-F238E27FC236}">
                <a16:creationId xmlns:a16="http://schemas.microsoft.com/office/drawing/2014/main" id="{95B5AB10-B715-601F-75F4-5988A76C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67" y="3227938"/>
            <a:ext cx="444007" cy="40212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0B628A9D-7C0F-CBEA-F499-9DC786257166}"/>
              </a:ext>
            </a:extLst>
          </p:cNvPr>
          <p:cNvGrpSpPr/>
          <p:nvPr/>
        </p:nvGrpSpPr>
        <p:grpSpPr>
          <a:xfrm>
            <a:off x="1210942" y="674359"/>
            <a:ext cx="1316448" cy="586240"/>
            <a:chOff x="3885262" y="2219308"/>
            <a:chExt cx="1316448" cy="58624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48A14A-545D-A2D9-E39B-3770E0A74A33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859C42A-B7F5-32AE-F59D-0E464782A4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98830C7-BA84-79D4-D6B5-7654514338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17D5C11-F679-6AD8-03BF-F657B23CB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D3196E4-857D-2624-37F6-D1E14A2BF09C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971A08-9387-1F1B-A8F1-8497984B500D}"/>
              </a:ext>
            </a:extLst>
          </p:cNvPr>
          <p:cNvGrpSpPr/>
          <p:nvPr/>
        </p:nvGrpSpPr>
        <p:grpSpPr>
          <a:xfrm>
            <a:off x="2851340" y="674359"/>
            <a:ext cx="1316448" cy="586240"/>
            <a:chOff x="3885262" y="2219308"/>
            <a:chExt cx="1316448" cy="58624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840A7A9-FA4B-9D5C-0ECA-84E7BCF81888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2F45E87-A38B-1B2F-C24F-1FB516C77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4A2C27C-06B1-8EDD-64AF-39211AB78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C87F84C-0E82-A83C-EDD7-B95B8F29C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BBB417-CAB1-6F58-A4CC-5527914CA665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21E917-2E9E-F7F9-EBA2-697579DE9A97}"/>
              </a:ext>
            </a:extLst>
          </p:cNvPr>
          <p:cNvGrpSpPr/>
          <p:nvPr/>
        </p:nvGrpSpPr>
        <p:grpSpPr>
          <a:xfrm>
            <a:off x="7464474" y="750513"/>
            <a:ext cx="1316448" cy="586240"/>
            <a:chOff x="3885262" y="2219308"/>
            <a:chExt cx="1316448" cy="58624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1B0AD93-A240-CFF8-03BA-E61E18872F27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8D7651-F1AE-D113-099F-E3261EFCC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732A851-5ED3-54E1-55A5-7AC088CE8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52512BB-8A70-82AD-F819-6EA2E90B45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172C8C4-454A-1A1A-E35E-3FEFC979E12F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DCDF6A-E1D9-45EC-113E-63ED17BC00E1}"/>
              </a:ext>
            </a:extLst>
          </p:cNvPr>
          <p:cNvGrpSpPr/>
          <p:nvPr/>
        </p:nvGrpSpPr>
        <p:grpSpPr>
          <a:xfrm>
            <a:off x="9104872" y="750513"/>
            <a:ext cx="1316448" cy="586240"/>
            <a:chOff x="3885262" y="2219308"/>
            <a:chExt cx="1316448" cy="5862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7054FEB-2805-83B9-DED0-845222F152A8}"/>
                </a:ext>
              </a:extLst>
            </p:cNvPr>
            <p:cNvGrpSpPr/>
            <p:nvPr/>
          </p:nvGrpSpPr>
          <p:grpSpPr>
            <a:xfrm>
              <a:off x="3885262" y="2547526"/>
              <a:ext cx="1316448" cy="258022"/>
              <a:chOff x="3894666" y="2424536"/>
              <a:chExt cx="1316448" cy="258022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F2867F4-BB91-E88D-5E56-B1BBC4926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E859367-DDA1-532F-FE73-2C6D53E8F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C2D740F-3128-C3B1-B1CD-245FED87D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730AFE-C8F2-6A2C-43C1-F719A3CB1D7F}"/>
                </a:ext>
              </a:extLst>
            </p:cNvPr>
            <p:cNvSpPr txBox="1"/>
            <p:nvPr/>
          </p:nvSpPr>
          <p:spPr>
            <a:xfrm>
              <a:off x="4389791" y="221930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2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E428745-B2FC-998D-84D7-675193C07739}"/>
              </a:ext>
            </a:extLst>
          </p:cNvPr>
          <p:cNvGrpSpPr/>
          <p:nvPr/>
        </p:nvGrpSpPr>
        <p:grpSpPr>
          <a:xfrm>
            <a:off x="4743224" y="1690381"/>
            <a:ext cx="478402" cy="619408"/>
            <a:chOff x="4743224" y="1690381"/>
            <a:chExt cx="478402" cy="61940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9834936-80DA-9A29-E8AF-545754B0AD69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F6EDF8F-DB01-6E6A-215C-76716EF1B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097365B-607D-4699-ECE4-101621BEB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B9AF398-CC60-487B-68A0-F85DC24CB3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496B07-957F-DA87-E185-E2C6475DBD13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8D8F1D8-91FC-296D-3FB8-DF2AFAFD557C}"/>
              </a:ext>
            </a:extLst>
          </p:cNvPr>
          <p:cNvGrpSpPr/>
          <p:nvPr/>
        </p:nvGrpSpPr>
        <p:grpSpPr>
          <a:xfrm>
            <a:off x="4743224" y="2637379"/>
            <a:ext cx="478402" cy="619408"/>
            <a:chOff x="4743224" y="1690381"/>
            <a:chExt cx="478402" cy="61940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17C078D-922A-D38B-5C79-8D691F5A2E20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7B26D93-552B-7DF6-97C2-0D8BBA9FE3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E0CE82A-A2AA-D02F-9C0C-43D343975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9D9D480-F577-7305-428E-4814DBE09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47A4E9F-1A3B-F848-5E6B-DCE3F49B1439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65CA96F-071F-C944-73D9-27DAB6A799CF}"/>
              </a:ext>
            </a:extLst>
          </p:cNvPr>
          <p:cNvGrpSpPr/>
          <p:nvPr/>
        </p:nvGrpSpPr>
        <p:grpSpPr>
          <a:xfrm>
            <a:off x="11157628" y="1787679"/>
            <a:ext cx="478402" cy="619408"/>
            <a:chOff x="4743224" y="1690381"/>
            <a:chExt cx="478402" cy="61940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FB62304-C7C4-356B-AFDC-CFE97E20F91A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17DCA8F-4AE0-7EC9-1D44-44EF85648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4317570-4F37-AAC2-A03E-816A66D33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6A16CB0-0BA6-9AC8-9EE7-947545F85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6F5F566-C876-4CC7-F86C-AC7CE68643A8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D3ADC26-1AFA-FCF1-6CAD-ED6FDC8B1167}"/>
              </a:ext>
            </a:extLst>
          </p:cNvPr>
          <p:cNvGrpSpPr/>
          <p:nvPr/>
        </p:nvGrpSpPr>
        <p:grpSpPr>
          <a:xfrm>
            <a:off x="11157628" y="2734677"/>
            <a:ext cx="478402" cy="619408"/>
            <a:chOff x="4743224" y="1690381"/>
            <a:chExt cx="478402" cy="619408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75CA129-5676-84EB-5645-3CCE50E996AA}"/>
                </a:ext>
              </a:extLst>
            </p:cNvPr>
            <p:cNvGrpSpPr/>
            <p:nvPr/>
          </p:nvGrpSpPr>
          <p:grpSpPr>
            <a:xfrm rot="5400000">
              <a:off x="4562531" y="1871074"/>
              <a:ext cx="619408" cy="258022"/>
              <a:chOff x="3894666" y="2424536"/>
              <a:chExt cx="1316448" cy="258022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0FC4215C-6F5E-FE3A-3E07-40C5F06C97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4666" y="2553547"/>
                <a:ext cx="1316448" cy="0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03E0237-97B6-B7E4-23A5-69C432B865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0367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446C1F8-3754-F529-A567-FE08BE0D45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1114" y="2424536"/>
                <a:ext cx="0" cy="258022"/>
              </a:xfrm>
              <a:prstGeom prst="line">
                <a:avLst/>
              </a:prstGeom>
              <a:ln w="381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ED5A2DF-3703-B72E-65B1-7F669A07EB5A}"/>
                </a:ext>
              </a:extLst>
            </p:cNvPr>
            <p:cNvSpPr txBox="1"/>
            <p:nvPr/>
          </p:nvSpPr>
          <p:spPr>
            <a:xfrm>
              <a:off x="4913528" y="1834884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/>
                <a:t>1</a:t>
              </a: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D4EDF03-88C4-29D9-81AA-EBE4DCDD08BB}"/>
              </a:ext>
            </a:extLst>
          </p:cNvPr>
          <p:cNvSpPr txBox="1"/>
          <p:nvPr/>
        </p:nvSpPr>
        <p:spPr>
          <a:xfrm>
            <a:off x="1628986" y="4448850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Is there another metric to tell us that these two are different?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DB38E-C9DF-A16B-9F10-FAC556EFEBA0}"/>
              </a:ext>
            </a:extLst>
          </p:cNvPr>
          <p:cNvSpPr txBox="1"/>
          <p:nvPr/>
        </p:nvSpPr>
        <p:spPr>
          <a:xfrm>
            <a:off x="4213858" y="5218374"/>
            <a:ext cx="3764282" cy="477054"/>
          </a:xfrm>
          <a:custGeom>
            <a:avLst/>
            <a:gdLst>
              <a:gd name="csX0" fmla="*/ 0 w 3764282"/>
              <a:gd name="csY0" fmla="*/ 0 h 477054"/>
              <a:gd name="csX1" fmla="*/ 613040 w 3764282"/>
              <a:gd name="csY1" fmla="*/ 0 h 477054"/>
              <a:gd name="csX2" fmla="*/ 1226080 w 3764282"/>
              <a:gd name="csY2" fmla="*/ 0 h 477054"/>
              <a:gd name="csX3" fmla="*/ 1801478 w 3764282"/>
              <a:gd name="csY3" fmla="*/ 0 h 477054"/>
              <a:gd name="csX4" fmla="*/ 2339232 w 3764282"/>
              <a:gd name="csY4" fmla="*/ 0 h 477054"/>
              <a:gd name="csX5" fmla="*/ 2801701 w 3764282"/>
              <a:gd name="csY5" fmla="*/ 0 h 477054"/>
              <a:gd name="csX6" fmla="*/ 3264170 w 3764282"/>
              <a:gd name="csY6" fmla="*/ 0 h 477054"/>
              <a:gd name="csX7" fmla="*/ 3764282 w 3764282"/>
              <a:gd name="csY7" fmla="*/ 0 h 477054"/>
              <a:gd name="csX8" fmla="*/ 3764282 w 3764282"/>
              <a:gd name="csY8" fmla="*/ 477054 h 477054"/>
              <a:gd name="csX9" fmla="*/ 3188885 w 3764282"/>
              <a:gd name="csY9" fmla="*/ 477054 h 477054"/>
              <a:gd name="csX10" fmla="*/ 2726416 w 3764282"/>
              <a:gd name="csY10" fmla="*/ 477054 h 477054"/>
              <a:gd name="csX11" fmla="*/ 2113375 w 3764282"/>
              <a:gd name="csY11" fmla="*/ 477054 h 477054"/>
              <a:gd name="csX12" fmla="*/ 1650907 w 3764282"/>
              <a:gd name="csY12" fmla="*/ 477054 h 477054"/>
              <a:gd name="csX13" fmla="*/ 1037866 w 3764282"/>
              <a:gd name="csY13" fmla="*/ 477054 h 477054"/>
              <a:gd name="csX14" fmla="*/ 0 w 3764282"/>
              <a:gd name="csY14" fmla="*/ 477054 h 477054"/>
              <a:gd name="csX15" fmla="*/ 0 w 3764282"/>
              <a:gd name="csY15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764282" h="477054" extrusionOk="0">
                <a:moveTo>
                  <a:pt x="0" y="0"/>
                </a:moveTo>
                <a:cubicBezTo>
                  <a:pt x="150329" y="-45632"/>
                  <a:pt x="342301" y="1272"/>
                  <a:pt x="613040" y="0"/>
                </a:cubicBezTo>
                <a:cubicBezTo>
                  <a:pt x="883779" y="-1272"/>
                  <a:pt x="1067052" y="47386"/>
                  <a:pt x="1226080" y="0"/>
                </a:cubicBezTo>
                <a:cubicBezTo>
                  <a:pt x="1385108" y="-47386"/>
                  <a:pt x="1596213" y="57659"/>
                  <a:pt x="1801478" y="0"/>
                </a:cubicBezTo>
                <a:cubicBezTo>
                  <a:pt x="2006743" y="-57659"/>
                  <a:pt x="2229737" y="30709"/>
                  <a:pt x="2339232" y="0"/>
                </a:cubicBezTo>
                <a:cubicBezTo>
                  <a:pt x="2448727" y="-30709"/>
                  <a:pt x="2590722" y="7530"/>
                  <a:pt x="2801701" y="0"/>
                </a:cubicBezTo>
                <a:cubicBezTo>
                  <a:pt x="3012680" y="-7530"/>
                  <a:pt x="3160145" y="12167"/>
                  <a:pt x="3264170" y="0"/>
                </a:cubicBezTo>
                <a:cubicBezTo>
                  <a:pt x="3368195" y="-12167"/>
                  <a:pt x="3612670" y="49192"/>
                  <a:pt x="3764282" y="0"/>
                </a:cubicBezTo>
                <a:cubicBezTo>
                  <a:pt x="3782968" y="178763"/>
                  <a:pt x="3722608" y="238531"/>
                  <a:pt x="3764282" y="477054"/>
                </a:cubicBezTo>
                <a:cubicBezTo>
                  <a:pt x="3587557" y="509901"/>
                  <a:pt x="3390331" y="419143"/>
                  <a:pt x="3188885" y="477054"/>
                </a:cubicBezTo>
                <a:cubicBezTo>
                  <a:pt x="2987439" y="534965"/>
                  <a:pt x="2952939" y="429705"/>
                  <a:pt x="2726416" y="477054"/>
                </a:cubicBezTo>
                <a:cubicBezTo>
                  <a:pt x="2499893" y="524403"/>
                  <a:pt x="2309838" y="447156"/>
                  <a:pt x="2113375" y="477054"/>
                </a:cubicBezTo>
                <a:cubicBezTo>
                  <a:pt x="1916912" y="506952"/>
                  <a:pt x="1802761" y="450228"/>
                  <a:pt x="1650907" y="477054"/>
                </a:cubicBezTo>
                <a:cubicBezTo>
                  <a:pt x="1499053" y="503880"/>
                  <a:pt x="1286931" y="416929"/>
                  <a:pt x="1037866" y="477054"/>
                </a:cubicBezTo>
                <a:cubicBezTo>
                  <a:pt x="788801" y="537179"/>
                  <a:pt x="253956" y="366969"/>
                  <a:pt x="0" y="477054"/>
                </a:cubicBezTo>
                <a:cubicBezTo>
                  <a:pt x="-40419" y="354984"/>
                  <a:pt x="31905" y="118858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accent6">
                    <a:lumMod val="75000"/>
                  </a:schemeClr>
                </a:solidFill>
              </a:rPr>
              <a:t>Yes! </a:t>
            </a:r>
            <a:r>
              <a:rPr lang="en-PH" sz="2500" dirty="0"/>
              <a:t>Its called </a:t>
            </a:r>
            <a:r>
              <a:rPr lang="en-PH" sz="2500" b="1" dirty="0">
                <a:solidFill>
                  <a:srgbClr val="002060"/>
                </a:solidFill>
              </a:rPr>
              <a:t>covariance</a:t>
            </a:r>
          </a:p>
        </p:txBody>
      </p:sp>
    </p:spTree>
    <p:extLst>
      <p:ext uri="{BB962C8B-B14F-4D97-AF65-F5344CB8AC3E}">
        <p14:creationId xmlns:p14="http://schemas.microsoft.com/office/powerpoint/2010/main" val="3845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360D920-CFE4-3EEC-FF69-9A43B43C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220B98-5274-3AD2-399C-9BAC8E86C11D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F6B63FE-E3A3-C032-4E91-1BF215A118C7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08BA6EFF-6A06-58DE-02DE-AAD11405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05" y="1447305"/>
            <a:ext cx="444007" cy="402124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482A7A77-5C36-B931-843C-F6D3FCAD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96" y="2835713"/>
            <a:ext cx="444007" cy="402124"/>
          </a:xfrm>
          <a:prstGeom prst="rect">
            <a:avLst/>
          </a:prstGeom>
        </p:spPr>
      </p:pic>
      <p:pic>
        <p:nvPicPr>
          <p:cNvPr id="22" name="Picture 21" descr="A cartoon of a house&#10;&#10;Description automatically generated">
            <a:extLst>
              <a:ext uri="{FF2B5EF4-FFF2-40B4-BE49-F238E27FC236}">
                <a16:creationId xmlns:a16="http://schemas.microsoft.com/office/drawing/2014/main" id="{48E8181D-822E-BEC4-10C8-535684053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9" y="1447305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EC1A55-C64F-BD15-BB3E-E6A4A91810FD}"/>
                  </a:ext>
                </a:extLst>
              </p:cNvPr>
              <p:cNvSpPr txBox="1"/>
              <p:nvPr/>
            </p:nvSpPr>
            <p:spPr>
              <a:xfrm>
                <a:off x="3065578" y="1062584"/>
                <a:ext cx="99225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−2,1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EC1A55-C64F-BD15-BB3E-E6A4A9181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578" y="1062584"/>
                <a:ext cx="992259" cy="384721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C3112CD0-74B6-F44F-2ACF-52F7C43AF648}"/>
              </a:ext>
            </a:extLst>
          </p:cNvPr>
          <p:cNvSpPr txBox="1"/>
          <p:nvPr/>
        </p:nvSpPr>
        <p:spPr>
          <a:xfrm>
            <a:off x="257981" y="786593"/>
            <a:ext cx="2054188" cy="1246495"/>
          </a:xfrm>
          <a:custGeom>
            <a:avLst/>
            <a:gdLst>
              <a:gd name="csX0" fmla="*/ 0 w 2054188"/>
              <a:gd name="csY0" fmla="*/ 0 h 1246495"/>
              <a:gd name="csX1" fmla="*/ 554631 w 2054188"/>
              <a:gd name="csY1" fmla="*/ 0 h 1246495"/>
              <a:gd name="csX2" fmla="*/ 1109262 w 2054188"/>
              <a:gd name="csY2" fmla="*/ 0 h 1246495"/>
              <a:gd name="csX3" fmla="*/ 2054188 w 2054188"/>
              <a:gd name="csY3" fmla="*/ 0 h 1246495"/>
              <a:gd name="csX4" fmla="*/ 2054188 w 2054188"/>
              <a:gd name="csY4" fmla="*/ 415498 h 1246495"/>
              <a:gd name="csX5" fmla="*/ 2054188 w 2054188"/>
              <a:gd name="csY5" fmla="*/ 793602 h 1246495"/>
              <a:gd name="csX6" fmla="*/ 2054188 w 2054188"/>
              <a:gd name="csY6" fmla="*/ 1246495 h 1246495"/>
              <a:gd name="csX7" fmla="*/ 1540641 w 2054188"/>
              <a:gd name="csY7" fmla="*/ 1246495 h 1246495"/>
              <a:gd name="csX8" fmla="*/ 1047636 w 2054188"/>
              <a:gd name="csY8" fmla="*/ 1246495 h 1246495"/>
              <a:gd name="csX9" fmla="*/ 534089 w 2054188"/>
              <a:gd name="csY9" fmla="*/ 1246495 h 1246495"/>
              <a:gd name="csX10" fmla="*/ 0 w 2054188"/>
              <a:gd name="csY10" fmla="*/ 1246495 h 1246495"/>
              <a:gd name="csX11" fmla="*/ 0 w 2054188"/>
              <a:gd name="csY11" fmla="*/ 806067 h 1246495"/>
              <a:gd name="csX12" fmla="*/ 0 w 2054188"/>
              <a:gd name="csY12" fmla="*/ 415498 h 1246495"/>
              <a:gd name="csX13" fmla="*/ 0 w 2054188"/>
              <a:gd name="csY13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2054188" h="1246495" extrusionOk="0">
                <a:moveTo>
                  <a:pt x="0" y="0"/>
                </a:moveTo>
                <a:cubicBezTo>
                  <a:pt x="244917" y="-50131"/>
                  <a:pt x="277763" y="439"/>
                  <a:pt x="554631" y="0"/>
                </a:cubicBezTo>
                <a:cubicBezTo>
                  <a:pt x="831499" y="-439"/>
                  <a:pt x="842736" y="48956"/>
                  <a:pt x="1109262" y="0"/>
                </a:cubicBezTo>
                <a:cubicBezTo>
                  <a:pt x="1375788" y="-48956"/>
                  <a:pt x="1810144" y="95816"/>
                  <a:pt x="2054188" y="0"/>
                </a:cubicBezTo>
                <a:cubicBezTo>
                  <a:pt x="2100144" y="186887"/>
                  <a:pt x="2005465" y="279662"/>
                  <a:pt x="2054188" y="415498"/>
                </a:cubicBezTo>
                <a:cubicBezTo>
                  <a:pt x="2102911" y="551334"/>
                  <a:pt x="2046457" y="660645"/>
                  <a:pt x="2054188" y="793602"/>
                </a:cubicBezTo>
                <a:cubicBezTo>
                  <a:pt x="2061919" y="926559"/>
                  <a:pt x="2030424" y="1042730"/>
                  <a:pt x="2054188" y="1246495"/>
                </a:cubicBezTo>
                <a:cubicBezTo>
                  <a:pt x="1813824" y="1271629"/>
                  <a:pt x="1784269" y="1242391"/>
                  <a:pt x="1540641" y="1246495"/>
                </a:cubicBezTo>
                <a:cubicBezTo>
                  <a:pt x="1297013" y="1250599"/>
                  <a:pt x="1154868" y="1198436"/>
                  <a:pt x="1047636" y="1246495"/>
                </a:cubicBezTo>
                <a:cubicBezTo>
                  <a:pt x="940404" y="1294554"/>
                  <a:pt x="723410" y="1210066"/>
                  <a:pt x="534089" y="1246495"/>
                </a:cubicBezTo>
                <a:cubicBezTo>
                  <a:pt x="344768" y="1282924"/>
                  <a:pt x="258822" y="1222815"/>
                  <a:pt x="0" y="1246495"/>
                </a:cubicBezTo>
                <a:cubicBezTo>
                  <a:pt x="-13178" y="1040745"/>
                  <a:pt x="52624" y="914642"/>
                  <a:pt x="0" y="806067"/>
                </a:cubicBezTo>
                <a:cubicBezTo>
                  <a:pt x="-52624" y="697492"/>
                  <a:pt x="14132" y="524359"/>
                  <a:pt x="0" y="415498"/>
                </a:cubicBezTo>
                <a:cubicBezTo>
                  <a:pt x="-14132" y="306637"/>
                  <a:pt x="7470" y="20096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Sum of Product of Coordinates</a:t>
            </a:r>
          </a:p>
        </p:txBody>
      </p:sp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6A3DC970-0C51-1B8F-CCA1-47D699C4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05" y="4151189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39A558CE-29D0-5AAD-8A1B-327F98BA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88" y="4151189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1FBEF-B9B9-14C5-3ACC-353B00731C7A}"/>
                  </a:ext>
                </a:extLst>
              </p:cNvPr>
              <p:cNvSpPr txBox="1"/>
              <p:nvPr/>
            </p:nvSpPr>
            <p:spPr>
              <a:xfrm>
                <a:off x="6095999" y="2450992"/>
                <a:ext cx="7534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91FBEF-B9B9-14C5-3ACC-353B0073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450992"/>
                <a:ext cx="753411" cy="384721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5F3E08-085A-1391-ACD5-F5AD9C134F3D}"/>
                  </a:ext>
                </a:extLst>
              </p:cNvPr>
              <p:cNvSpPr txBox="1"/>
              <p:nvPr/>
            </p:nvSpPr>
            <p:spPr>
              <a:xfrm>
                <a:off x="2773318" y="4553313"/>
                <a:ext cx="128451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−2,−1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5F3E08-085A-1391-ACD5-F5AD9C134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318" y="4553313"/>
                <a:ext cx="1284519" cy="384721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D5BE07-171A-0FB8-6467-DF0190F6767E}"/>
                  </a:ext>
                </a:extLst>
              </p:cNvPr>
              <p:cNvSpPr txBox="1"/>
              <p:nvPr/>
            </p:nvSpPr>
            <p:spPr>
              <a:xfrm>
                <a:off x="7988031" y="4553312"/>
                <a:ext cx="99225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−2,1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D5BE07-171A-0FB8-6467-DF0190F67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031" y="4553312"/>
                <a:ext cx="992258" cy="384721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1D9374-C405-E973-FB0D-5F91471E4802}"/>
                  </a:ext>
                </a:extLst>
              </p:cNvPr>
              <p:cNvSpPr txBox="1"/>
              <p:nvPr/>
            </p:nvSpPr>
            <p:spPr>
              <a:xfrm>
                <a:off x="8271224" y="1070670"/>
                <a:ext cx="7534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1D9374-C405-E973-FB0D-5F91471E4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224" y="1070670"/>
                <a:ext cx="753411" cy="384721"/>
              </a:xfrm>
              <a:prstGeom prst="rect">
                <a:avLst/>
              </a:prstGeom>
              <a:blipFill>
                <a:blip r:embed="rId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F28B8-6462-5AFE-DC81-C2E6C2DD400C}"/>
                  </a:ext>
                </a:extLst>
              </p:cNvPr>
              <p:cNvSpPr txBox="1"/>
              <p:nvPr/>
            </p:nvSpPr>
            <p:spPr>
              <a:xfrm>
                <a:off x="3202640" y="1845523"/>
                <a:ext cx="718134" cy="384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BF28B8-6462-5AFE-DC81-C2E6C2DD4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640" y="1845523"/>
                <a:ext cx="718134" cy="384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FC1565-B901-17FE-2A3E-1D5CCDC8208D}"/>
                  </a:ext>
                </a:extLst>
              </p:cNvPr>
              <p:cNvSpPr txBox="1"/>
              <p:nvPr/>
            </p:nvSpPr>
            <p:spPr>
              <a:xfrm>
                <a:off x="3202640" y="5025974"/>
                <a:ext cx="718134" cy="38472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FC1565-B901-17FE-2A3E-1D5CCDC82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640" y="5025974"/>
                <a:ext cx="718134" cy="3847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DDCA7D-BED0-1F0F-55D3-825186E9C171}"/>
                  </a:ext>
                </a:extLst>
              </p:cNvPr>
              <p:cNvSpPr txBox="1"/>
              <p:nvPr/>
            </p:nvSpPr>
            <p:spPr>
              <a:xfrm>
                <a:off x="8271224" y="1845522"/>
                <a:ext cx="718134" cy="38472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5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DDCA7D-BED0-1F0F-55D3-825186E9C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224" y="1845522"/>
                <a:ext cx="718134" cy="384721"/>
              </a:xfrm>
              <a:prstGeom prst="rect">
                <a:avLst/>
              </a:prstGeom>
              <a:blipFill>
                <a:blip r:embed="rId10"/>
                <a:stretch>
                  <a:fillRect b="-1449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FCDE6-48F3-C226-0536-D7B4ABE3B512}"/>
                  </a:ext>
                </a:extLst>
              </p:cNvPr>
              <p:cNvSpPr txBox="1"/>
              <p:nvPr/>
            </p:nvSpPr>
            <p:spPr>
              <a:xfrm>
                <a:off x="8149688" y="4938033"/>
                <a:ext cx="718134" cy="3847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sz="2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2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FCDE6-48F3-C226-0536-D7B4ABE3B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688" y="4938033"/>
                <a:ext cx="718134" cy="3847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66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3D0FE55-F28D-CCF5-44AB-A4D27B925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5ADBF3-4C20-24B1-E649-6EBD9FD8066E}"/>
              </a:ext>
            </a:extLst>
          </p:cNvPr>
          <p:cNvCxnSpPr>
            <a:cxnSpLocks/>
          </p:cNvCxnSpPr>
          <p:nvPr/>
        </p:nvCxnSpPr>
        <p:spPr>
          <a:xfrm flipV="1">
            <a:off x="2899131" y="276224"/>
            <a:ext cx="0" cy="329268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C8A4B0F-E8E5-B0AA-DCCB-DC81CA4277CB}"/>
              </a:ext>
            </a:extLst>
          </p:cNvPr>
          <p:cNvCxnSpPr>
            <a:cxnSpLocks/>
          </p:cNvCxnSpPr>
          <p:nvPr/>
        </p:nvCxnSpPr>
        <p:spPr>
          <a:xfrm>
            <a:off x="171449" y="1820506"/>
            <a:ext cx="5591176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0AFA4149-6EAC-3117-4BC7-4BC4FD0C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95" y="792069"/>
            <a:ext cx="296795" cy="253891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7A92C72E-D36E-7475-4399-14ACFAEA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733" y="1668676"/>
            <a:ext cx="296795" cy="25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4F16D8-BF85-1780-2957-4AFA1C5547AB}"/>
                  </a:ext>
                </a:extLst>
              </p:cNvPr>
              <p:cNvSpPr txBox="1"/>
              <p:nvPr/>
            </p:nvSpPr>
            <p:spPr>
              <a:xfrm>
                <a:off x="873456" y="549166"/>
                <a:ext cx="715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−2,1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C4F16D8-BF85-1780-2957-4AFA1C554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456" y="549166"/>
                <a:ext cx="715773" cy="276999"/>
              </a:xfrm>
              <a:prstGeom prst="rect">
                <a:avLst/>
              </a:prstGeom>
              <a:blipFill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B0ED4648-9754-FB7A-6503-B17C6A4D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772" y="2499236"/>
            <a:ext cx="296795" cy="25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31F0C1-DA6F-1296-C7E3-072511CC766E}"/>
                  </a:ext>
                </a:extLst>
              </p:cNvPr>
              <p:cNvSpPr txBox="1"/>
              <p:nvPr/>
            </p:nvSpPr>
            <p:spPr>
              <a:xfrm>
                <a:off x="2899131" y="1425773"/>
                <a:ext cx="542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31F0C1-DA6F-1296-C7E3-072511CC7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131" y="1425773"/>
                <a:ext cx="542648" cy="27699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E3EB1-E2E6-A5FA-F1F6-46A037992F5F}"/>
                  </a:ext>
                </a:extLst>
              </p:cNvPr>
              <p:cNvSpPr txBox="1"/>
              <p:nvPr/>
            </p:nvSpPr>
            <p:spPr>
              <a:xfrm>
                <a:off x="4163853" y="2753126"/>
                <a:ext cx="715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−2,1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E3EB1-E2E6-A5FA-F1F6-46A037992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53" y="2753126"/>
                <a:ext cx="715773" cy="276999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D451B7-4BE4-AE6E-D2CB-E792BBA51870}"/>
                  </a:ext>
                </a:extLst>
              </p:cNvPr>
              <p:cNvSpPr txBox="1"/>
              <p:nvPr/>
            </p:nvSpPr>
            <p:spPr>
              <a:xfrm>
                <a:off x="965075" y="1043494"/>
                <a:ext cx="480034" cy="2769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D451B7-4BE4-AE6E-D2CB-E792BBA51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75" y="1043494"/>
                <a:ext cx="48003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9450D1-AF9D-1D0C-5EC9-E8311BAD4497}"/>
                  </a:ext>
                </a:extLst>
              </p:cNvPr>
              <p:cNvSpPr txBox="1"/>
              <p:nvPr/>
            </p:nvSpPr>
            <p:spPr>
              <a:xfrm>
                <a:off x="4271912" y="2996030"/>
                <a:ext cx="480034" cy="2769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9450D1-AF9D-1D0C-5EC9-E8311BAD4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12" y="2996030"/>
                <a:ext cx="48003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463B34-346D-9B42-D68E-246C3E6E2010}"/>
              </a:ext>
            </a:extLst>
          </p:cNvPr>
          <p:cNvCxnSpPr>
            <a:cxnSpLocks/>
          </p:cNvCxnSpPr>
          <p:nvPr/>
        </p:nvCxnSpPr>
        <p:spPr>
          <a:xfrm flipV="1">
            <a:off x="9150299" y="276224"/>
            <a:ext cx="0" cy="329268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DEB056-E8ED-6814-B9A5-B5533484A377}"/>
              </a:ext>
            </a:extLst>
          </p:cNvPr>
          <p:cNvCxnSpPr>
            <a:cxnSpLocks/>
          </p:cNvCxnSpPr>
          <p:nvPr/>
        </p:nvCxnSpPr>
        <p:spPr>
          <a:xfrm>
            <a:off x="6422617" y="1820506"/>
            <a:ext cx="5591176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 descr="A cartoon of a house&#10;&#10;Description automatically generated">
            <a:extLst>
              <a:ext uri="{FF2B5EF4-FFF2-40B4-BE49-F238E27FC236}">
                <a16:creationId xmlns:a16="http://schemas.microsoft.com/office/drawing/2014/main" id="{D579C069-A0BF-EDBA-7650-91E85781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901" y="1668676"/>
            <a:ext cx="296795" cy="253891"/>
          </a:xfrm>
          <a:prstGeom prst="rect">
            <a:avLst/>
          </a:prstGeom>
        </p:spPr>
      </p:pic>
      <p:pic>
        <p:nvPicPr>
          <p:cNvPr id="24" name="Picture 23" descr="A cartoon of a house&#10;&#10;Description automatically generated">
            <a:extLst>
              <a:ext uri="{FF2B5EF4-FFF2-40B4-BE49-F238E27FC236}">
                <a16:creationId xmlns:a16="http://schemas.microsoft.com/office/drawing/2014/main" id="{58B6552A-CD1B-2D01-493B-2E31787AB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41" y="792069"/>
            <a:ext cx="296795" cy="253891"/>
          </a:xfrm>
          <a:prstGeom prst="rect">
            <a:avLst/>
          </a:prstGeom>
        </p:spPr>
      </p:pic>
      <p:pic>
        <p:nvPicPr>
          <p:cNvPr id="26" name="Picture 25" descr="A cartoon of a house&#10;&#10;Description automatically generated">
            <a:extLst>
              <a:ext uri="{FF2B5EF4-FFF2-40B4-BE49-F238E27FC236}">
                <a16:creationId xmlns:a16="http://schemas.microsoft.com/office/drawing/2014/main" id="{D21501B3-944B-F895-FF1D-E5E7D843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863" y="2499236"/>
            <a:ext cx="296795" cy="253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7D6E42-13B0-6154-0F9C-E8D6B13E045C}"/>
                  </a:ext>
                </a:extLst>
              </p:cNvPr>
              <p:cNvSpPr txBox="1"/>
              <p:nvPr/>
            </p:nvSpPr>
            <p:spPr>
              <a:xfrm>
                <a:off x="9150299" y="1425773"/>
                <a:ext cx="542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7D6E42-13B0-6154-0F9C-E8D6B13E0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299" y="1425773"/>
                <a:ext cx="542648" cy="276999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C10A73-7951-BAA8-9D4D-79607D8D9EED}"/>
                  </a:ext>
                </a:extLst>
              </p:cNvPr>
              <p:cNvSpPr txBox="1"/>
              <p:nvPr/>
            </p:nvSpPr>
            <p:spPr>
              <a:xfrm>
                <a:off x="6929264" y="2753127"/>
                <a:ext cx="927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−2,−1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BC10A73-7951-BAA8-9D4D-79607D8D9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264" y="2753127"/>
                <a:ext cx="927370" cy="276999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60728A-3A95-9C9D-0B28-E01D0E95D6BE}"/>
                  </a:ext>
                </a:extLst>
              </p:cNvPr>
              <p:cNvSpPr txBox="1"/>
              <p:nvPr/>
            </p:nvSpPr>
            <p:spPr>
              <a:xfrm>
                <a:off x="10604320" y="554271"/>
                <a:ext cx="5426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60728A-3A95-9C9D-0B28-E01D0E95D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320" y="554271"/>
                <a:ext cx="542648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632666-555C-2BA9-6A3E-D15A395BC717}"/>
                  </a:ext>
                </a:extLst>
              </p:cNvPr>
              <p:cNvSpPr txBox="1"/>
              <p:nvPr/>
            </p:nvSpPr>
            <p:spPr>
              <a:xfrm>
                <a:off x="7216243" y="3051554"/>
                <a:ext cx="480034" cy="27699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5632666-555C-2BA9-6A3E-D15A395BC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43" y="3051554"/>
                <a:ext cx="480034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649DDD-93EA-881C-2242-BC887C1DB557}"/>
                  </a:ext>
                </a:extLst>
              </p:cNvPr>
              <p:cNvSpPr txBox="1"/>
              <p:nvPr/>
            </p:nvSpPr>
            <p:spPr>
              <a:xfrm>
                <a:off x="10604320" y="1043494"/>
                <a:ext cx="480034" cy="27699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649DDD-93EA-881C-2242-BC887C1DB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4320" y="1043494"/>
                <a:ext cx="480034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EB5F78-7543-F6DA-7142-900C577FD82D}"/>
                  </a:ext>
                </a:extLst>
              </p:cNvPr>
              <p:cNvSpPr txBox="1"/>
              <p:nvPr/>
            </p:nvSpPr>
            <p:spPr>
              <a:xfrm>
                <a:off x="208012" y="4352077"/>
                <a:ext cx="5607561" cy="150220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PH" sz="25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𝒄𝒐𝒗𝒂𝒓𝒊𝒂𝒏𝒄𝒆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(−2)+</m:t>
                          </m:r>
                          <m:r>
                            <a:rPr lang="en-PH" sz="25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+(−2)</m:t>
                          </m:r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H" sz="2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PH" sz="2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PH" sz="2500" b="1" dirty="0"/>
              </a:p>
              <a:p>
                <a:endParaRPr lang="en-PH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EB5F78-7543-F6DA-7142-900C577FD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12" y="4352077"/>
                <a:ext cx="5607561" cy="150220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D2984A-83C5-9C80-7BF0-351B301B5BE7}"/>
                  </a:ext>
                </a:extLst>
              </p:cNvPr>
              <p:cNvSpPr txBox="1"/>
              <p:nvPr/>
            </p:nvSpPr>
            <p:spPr>
              <a:xfrm>
                <a:off x="6776250" y="4322992"/>
                <a:ext cx="4831451" cy="150220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PH" sz="25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𝒄𝒐𝒗𝒂𝒓𝒊𝒂𝒏𝒄𝒆</m:t>
                      </m:r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(2)+</m:t>
                          </m:r>
                          <m:r>
                            <a:rPr lang="en-PH" sz="25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+(2)</m:t>
                          </m:r>
                        </m:num>
                        <m:den>
                          <m:r>
                            <a:rPr lang="en-PH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PH" sz="25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PH" sz="2500" b="1" dirty="0"/>
              </a:p>
              <a:p>
                <a:endParaRPr lang="en-PH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BD2984A-83C5-9C80-7BF0-351B301B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250" y="4322992"/>
                <a:ext cx="4831451" cy="15022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354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EA98C1-D460-AAE8-F694-D755ADCBE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5CC708-ADCD-E147-0AC9-41EA404D1E8A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3C647A-2CA6-CC1A-0FBB-9F4A84345FA3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2394E22F-F83E-5BDC-254D-159B86B3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58" y="3237837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94743815-4486-ACB8-F0D1-0F51556E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96" y="2835713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BB14FF72-BBDB-4DA4-1170-E34AEF41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810" y="2337339"/>
            <a:ext cx="444007" cy="402124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46525D73-E4BD-58C7-26B3-ACF5AED5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61" y="3781813"/>
            <a:ext cx="444007" cy="402124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2663C004-A2CA-199E-5FBA-66C4DA7A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45" y="3115600"/>
            <a:ext cx="444007" cy="402124"/>
          </a:xfrm>
          <a:prstGeom prst="rect">
            <a:avLst/>
          </a:prstGeom>
        </p:spPr>
      </p:pic>
      <p:pic>
        <p:nvPicPr>
          <p:cNvPr id="41" name="Picture 40" descr="A cartoon of a house&#10;&#10;Description automatically generated">
            <a:extLst>
              <a:ext uri="{FF2B5EF4-FFF2-40B4-BE49-F238E27FC236}">
                <a16:creationId xmlns:a16="http://schemas.microsoft.com/office/drawing/2014/main" id="{D0093E54-A029-E9FE-40E2-88B9D4363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98" y="3450886"/>
            <a:ext cx="444007" cy="402124"/>
          </a:xfrm>
          <a:prstGeom prst="rect">
            <a:avLst/>
          </a:prstGeom>
        </p:spPr>
      </p:pic>
      <p:pic>
        <p:nvPicPr>
          <p:cNvPr id="42" name="Picture 41" descr="A cartoon of a house&#10;&#10;Description automatically generated">
            <a:extLst>
              <a:ext uri="{FF2B5EF4-FFF2-40B4-BE49-F238E27FC236}">
                <a16:creationId xmlns:a16="http://schemas.microsoft.com/office/drawing/2014/main" id="{FDC1FF4B-E7A2-139B-A64A-CA2FE9ED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98" y="2634651"/>
            <a:ext cx="444007" cy="402124"/>
          </a:xfrm>
          <a:prstGeom prst="rect">
            <a:avLst/>
          </a:prstGeom>
        </p:spPr>
      </p:pic>
      <p:pic>
        <p:nvPicPr>
          <p:cNvPr id="43" name="Picture 42" descr="A cartoon of a house&#10;&#10;Description automatically generated">
            <a:extLst>
              <a:ext uri="{FF2B5EF4-FFF2-40B4-BE49-F238E27FC236}">
                <a16:creationId xmlns:a16="http://schemas.microsoft.com/office/drawing/2014/main" id="{9E4C384A-7402-E7D6-EC66-B45401D3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5" y="2169500"/>
            <a:ext cx="444007" cy="402124"/>
          </a:xfrm>
          <a:prstGeom prst="rect">
            <a:avLst/>
          </a:prstGeom>
        </p:spPr>
      </p:pic>
      <p:pic>
        <p:nvPicPr>
          <p:cNvPr id="44" name="Picture 43" descr="A cartoon of a house&#10;&#10;Description automatically generated">
            <a:extLst>
              <a:ext uri="{FF2B5EF4-FFF2-40B4-BE49-F238E27FC236}">
                <a16:creationId xmlns:a16="http://schemas.microsoft.com/office/drawing/2014/main" id="{0E451101-919B-DA0C-03F9-C454AC549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33" y="2500427"/>
            <a:ext cx="444007" cy="402124"/>
          </a:xfrm>
          <a:prstGeom prst="rect">
            <a:avLst/>
          </a:prstGeom>
        </p:spPr>
      </p:pic>
      <p:pic>
        <p:nvPicPr>
          <p:cNvPr id="45" name="Picture 44" descr="A cartoon of a house&#10;&#10;Description automatically generated">
            <a:extLst>
              <a:ext uri="{FF2B5EF4-FFF2-40B4-BE49-F238E27FC236}">
                <a16:creationId xmlns:a16="http://schemas.microsoft.com/office/drawing/2014/main" id="{4B54FC57-6551-589E-EBA9-7D82B033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91" y="1723605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A2EB0B-5BCC-85AA-0EB9-FD22A28518BF}"/>
                  </a:ext>
                </a:extLst>
              </p:cNvPr>
              <p:cNvSpPr txBox="1"/>
              <p:nvPr/>
            </p:nvSpPr>
            <p:spPr>
              <a:xfrm>
                <a:off x="8459894" y="3669962"/>
                <a:ext cx="322410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A2EB0B-5BCC-85AA-0EB9-FD22A2851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894" y="3669962"/>
                <a:ext cx="3224106" cy="2821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A37C65-6F54-A60B-1946-039C1F514599}"/>
                  </a:ext>
                </a:extLst>
              </p:cNvPr>
              <p:cNvSpPr txBox="1"/>
              <p:nvPr/>
            </p:nvSpPr>
            <p:spPr>
              <a:xfrm>
                <a:off x="7073152" y="375409"/>
                <a:ext cx="4759825" cy="1224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endParaRPr lang="en-P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A37C65-6F54-A60B-1946-039C1F514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152" y="375409"/>
                <a:ext cx="4759825" cy="1224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271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CCCA-6214-C68D-7142-D6629F05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1B586-6076-41C5-5895-EFFF780F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 covariance matrix is a square matrix with diagonal elements that represent the variance and the non-diagonal components that express covariance.</a:t>
            </a:r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64C9-60A5-359D-68C5-5A21209C70C8}"/>
                  </a:ext>
                </a:extLst>
              </p:cNvPr>
              <p:cNvSpPr txBox="1"/>
              <p:nvPr/>
            </p:nvSpPr>
            <p:spPr>
              <a:xfrm>
                <a:off x="3716087" y="4099607"/>
                <a:ext cx="4759825" cy="1224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endParaRPr lang="en-PH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C464C9-60A5-359D-68C5-5A21209C7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087" y="4099607"/>
                <a:ext cx="4759825" cy="1224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31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3FC44A-A152-1B56-7F17-F61EDE91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83DED-1C88-15E6-7962-2F8254E57674}"/>
                  </a:ext>
                </a:extLst>
              </p:cNvPr>
              <p:cNvSpPr txBox="1"/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A683DED-1C88-15E6-7962-2F8254E57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BD0CE88-FF33-89FD-3546-B2C91099B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008576"/>
              </p:ext>
            </p:extLst>
          </p:nvPr>
        </p:nvGraphicFramePr>
        <p:xfrm>
          <a:off x="2765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9424800-8748-9610-4714-10E619BE89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725346"/>
              </p:ext>
            </p:extLst>
          </p:nvPr>
        </p:nvGraphicFramePr>
        <p:xfrm>
          <a:off x="67916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B5BCDF-D59E-81F1-CBD0-713100F8F05C}"/>
                  </a:ext>
                </a:extLst>
              </p:cNvPr>
              <p:cNvSpPr txBox="1"/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B5BCDF-D59E-81F1-CBD0-713100F8F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blipFill>
                <a:blip r:embed="rId5"/>
                <a:stretch>
                  <a:fillRect l="-13235" t="-3175" r="-13971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1A07B6-D61F-38AE-236E-F6B6965D2DA5}"/>
                  </a:ext>
                </a:extLst>
              </p:cNvPr>
              <p:cNvSpPr txBox="1"/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1A07B6-D61F-38AE-236E-F6B6965D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blipFill>
                <a:blip r:embed="rId6"/>
                <a:stretch>
                  <a:fillRect l="-13139" t="-3175" r="-1386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637712-CB2A-D328-AFFB-0AF7E11809C7}"/>
                  </a:ext>
                </a:extLst>
              </p:cNvPr>
              <p:cNvSpPr txBox="1"/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637712-CB2A-D328-AFFB-0AF7E1180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blipFill>
                <a:blip r:embed="rId7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B3274-8A8D-0E3B-B1E8-A51A7FBB12BC}"/>
                  </a:ext>
                </a:extLst>
              </p:cNvPr>
              <p:cNvSpPr txBox="1"/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28B3274-8A8D-0E3B-B1E8-A51A7FBB1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blipFill>
                <a:blip r:embed="rId8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FAE31B-BAA9-0C0E-29C0-B8AFCF074788}"/>
                  </a:ext>
                </a:extLst>
              </p:cNvPr>
              <p:cNvSpPr txBox="1"/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FAE31B-BAA9-0C0E-29C0-B8AFCF074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blipFill>
                <a:blip r:embed="rId9"/>
                <a:stretch>
                  <a:fillRect l="-10227" t="-1587" r="-10795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C70CDC-76C8-A648-6F61-C60E3F532538}"/>
                  </a:ext>
                </a:extLst>
              </p:cNvPr>
              <p:cNvSpPr txBox="1"/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C70CDC-76C8-A648-6F61-C60E3F53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blipFill>
                <a:blip r:embed="rId10"/>
                <a:stretch>
                  <a:fillRect l="-10795" t="-1587" r="-1022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DCC622-17EB-6EB3-4DC2-57047E6C7146}"/>
                  </a:ext>
                </a:extLst>
              </p:cNvPr>
              <p:cNvSpPr txBox="1"/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DCC622-17EB-6EB3-4DC2-57047E6C7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blipFill>
                <a:blip r:embed="rId11"/>
                <a:stretch>
                  <a:fillRect l="-4009" t="-3175" r="-3786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5939C6-22AA-584D-6310-6C2056B409C6}"/>
                  </a:ext>
                </a:extLst>
              </p:cNvPr>
              <p:cNvSpPr txBox="1"/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45939C6-22AA-584D-6310-6C2056B40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blipFill>
                <a:blip r:embed="rId12"/>
                <a:stretch>
                  <a:fillRect l="-13869" t="-3175" r="-1313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63CD1F-372B-CB39-055E-3FC28AF9D98E}"/>
                  </a:ext>
                </a:extLst>
              </p:cNvPr>
              <p:cNvSpPr txBox="1"/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F63CD1F-372B-CB39-055E-3FC28AF9D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blipFill>
                <a:blip r:embed="rId13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E4A21-E838-1B1A-AD40-A47A76F7693C}"/>
                  </a:ext>
                </a:extLst>
              </p:cNvPr>
              <p:cNvSpPr txBox="1"/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CE4A21-E838-1B1A-AD40-A47A76F76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blipFill>
                <a:blip r:embed="rId14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877FCC-4C45-EF5B-4EB0-F42DA0C4DEA7}"/>
                  </a:ext>
                </a:extLst>
              </p:cNvPr>
              <p:cNvSpPr txBox="1"/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877FCC-4C45-EF5B-4EB0-F42DA0C4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blipFill>
                <a:blip r:embed="rId15"/>
                <a:stretch>
                  <a:fillRect l="-8837" t="-1587" r="-8372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7F4227-72B1-CCE1-3768-276ACC27D82E}"/>
                  </a:ext>
                </a:extLst>
              </p:cNvPr>
              <p:cNvSpPr txBox="1"/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7F4227-72B1-CCE1-3768-276ACC27D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blipFill>
                <a:blip r:embed="rId16"/>
                <a:stretch>
                  <a:fillRect l="-8333" t="-1587" r="-833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0BF0F53F-73E8-6D84-DF4A-3218657504FF}"/>
              </a:ext>
            </a:extLst>
          </p:cNvPr>
          <p:cNvSpPr/>
          <p:nvPr/>
        </p:nvSpPr>
        <p:spPr>
          <a:xfrm>
            <a:off x="5431471" y="188194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220B5-599C-ED39-0F95-AA40E01878FB}"/>
              </a:ext>
            </a:extLst>
          </p:cNvPr>
          <p:cNvSpPr txBox="1"/>
          <p:nvPr/>
        </p:nvSpPr>
        <p:spPr>
          <a:xfrm>
            <a:off x="3559418" y="4080622"/>
            <a:ext cx="4722514" cy="1246495"/>
          </a:xfrm>
          <a:custGeom>
            <a:avLst/>
            <a:gdLst>
              <a:gd name="csX0" fmla="*/ 0 w 4722514"/>
              <a:gd name="csY0" fmla="*/ 0 h 1246495"/>
              <a:gd name="csX1" fmla="*/ 684765 w 4722514"/>
              <a:gd name="csY1" fmla="*/ 0 h 1246495"/>
              <a:gd name="csX2" fmla="*/ 1369529 w 4722514"/>
              <a:gd name="csY2" fmla="*/ 0 h 1246495"/>
              <a:gd name="csX3" fmla="*/ 2007068 w 4722514"/>
              <a:gd name="csY3" fmla="*/ 0 h 1246495"/>
              <a:gd name="csX4" fmla="*/ 2597383 w 4722514"/>
              <a:gd name="csY4" fmla="*/ 0 h 1246495"/>
              <a:gd name="csX5" fmla="*/ 3093247 w 4722514"/>
              <a:gd name="csY5" fmla="*/ 0 h 1246495"/>
              <a:gd name="csX6" fmla="*/ 3589111 w 4722514"/>
              <a:gd name="csY6" fmla="*/ 0 h 1246495"/>
              <a:gd name="csX7" fmla="*/ 4084975 w 4722514"/>
              <a:gd name="csY7" fmla="*/ 0 h 1246495"/>
              <a:gd name="csX8" fmla="*/ 4722514 w 4722514"/>
              <a:gd name="csY8" fmla="*/ 0 h 1246495"/>
              <a:gd name="csX9" fmla="*/ 4722514 w 4722514"/>
              <a:gd name="csY9" fmla="*/ 440428 h 1246495"/>
              <a:gd name="csX10" fmla="*/ 4722514 w 4722514"/>
              <a:gd name="csY10" fmla="*/ 818532 h 1246495"/>
              <a:gd name="csX11" fmla="*/ 4722514 w 4722514"/>
              <a:gd name="csY11" fmla="*/ 1246495 h 1246495"/>
              <a:gd name="csX12" fmla="*/ 4273875 w 4722514"/>
              <a:gd name="csY12" fmla="*/ 1246495 h 1246495"/>
              <a:gd name="csX13" fmla="*/ 3589111 w 4722514"/>
              <a:gd name="csY13" fmla="*/ 1246495 h 1246495"/>
              <a:gd name="csX14" fmla="*/ 2904346 w 4722514"/>
              <a:gd name="csY14" fmla="*/ 1246495 h 1246495"/>
              <a:gd name="csX15" fmla="*/ 2266807 w 4722514"/>
              <a:gd name="csY15" fmla="*/ 1246495 h 1246495"/>
              <a:gd name="csX16" fmla="*/ 1723718 w 4722514"/>
              <a:gd name="csY16" fmla="*/ 1246495 h 1246495"/>
              <a:gd name="csX17" fmla="*/ 1086178 w 4722514"/>
              <a:gd name="csY17" fmla="*/ 1246495 h 1246495"/>
              <a:gd name="csX18" fmla="*/ 0 w 4722514"/>
              <a:gd name="csY18" fmla="*/ 1246495 h 1246495"/>
              <a:gd name="csX19" fmla="*/ 0 w 4722514"/>
              <a:gd name="csY19" fmla="*/ 843462 h 1246495"/>
              <a:gd name="csX20" fmla="*/ 0 w 4722514"/>
              <a:gd name="csY20" fmla="*/ 427963 h 1246495"/>
              <a:gd name="csX21" fmla="*/ 0 w 4722514"/>
              <a:gd name="csY21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722514" h="1246495" extrusionOk="0">
                <a:moveTo>
                  <a:pt x="0" y="0"/>
                </a:moveTo>
                <a:cubicBezTo>
                  <a:pt x="312961" y="-48146"/>
                  <a:pt x="392530" y="56126"/>
                  <a:pt x="684765" y="0"/>
                </a:cubicBezTo>
                <a:cubicBezTo>
                  <a:pt x="977000" y="-56126"/>
                  <a:pt x="1164398" y="34909"/>
                  <a:pt x="1369529" y="0"/>
                </a:cubicBezTo>
                <a:cubicBezTo>
                  <a:pt x="1574660" y="-34909"/>
                  <a:pt x="1832271" y="17213"/>
                  <a:pt x="2007068" y="0"/>
                </a:cubicBezTo>
                <a:cubicBezTo>
                  <a:pt x="2181865" y="-17213"/>
                  <a:pt x="2338837" y="51790"/>
                  <a:pt x="2597383" y="0"/>
                </a:cubicBezTo>
                <a:cubicBezTo>
                  <a:pt x="2855929" y="-51790"/>
                  <a:pt x="2874796" y="45748"/>
                  <a:pt x="3093247" y="0"/>
                </a:cubicBezTo>
                <a:cubicBezTo>
                  <a:pt x="3311698" y="-45748"/>
                  <a:pt x="3446666" y="34777"/>
                  <a:pt x="3589111" y="0"/>
                </a:cubicBezTo>
                <a:cubicBezTo>
                  <a:pt x="3731556" y="-34777"/>
                  <a:pt x="3890679" y="43032"/>
                  <a:pt x="4084975" y="0"/>
                </a:cubicBezTo>
                <a:cubicBezTo>
                  <a:pt x="4279271" y="-43032"/>
                  <a:pt x="4481725" y="18198"/>
                  <a:pt x="4722514" y="0"/>
                </a:cubicBezTo>
                <a:cubicBezTo>
                  <a:pt x="4739878" y="209551"/>
                  <a:pt x="4682293" y="243367"/>
                  <a:pt x="4722514" y="440428"/>
                </a:cubicBezTo>
                <a:cubicBezTo>
                  <a:pt x="4762735" y="637489"/>
                  <a:pt x="4705189" y="689276"/>
                  <a:pt x="4722514" y="818532"/>
                </a:cubicBezTo>
                <a:cubicBezTo>
                  <a:pt x="4739839" y="947788"/>
                  <a:pt x="4719629" y="1129850"/>
                  <a:pt x="4722514" y="1246495"/>
                </a:cubicBezTo>
                <a:cubicBezTo>
                  <a:pt x="4505350" y="1253117"/>
                  <a:pt x="4456169" y="1206411"/>
                  <a:pt x="4273875" y="1246495"/>
                </a:cubicBezTo>
                <a:cubicBezTo>
                  <a:pt x="4091581" y="1286579"/>
                  <a:pt x="3761301" y="1238775"/>
                  <a:pt x="3589111" y="1246495"/>
                </a:cubicBezTo>
                <a:cubicBezTo>
                  <a:pt x="3416921" y="1254215"/>
                  <a:pt x="3184073" y="1237399"/>
                  <a:pt x="2904346" y="1246495"/>
                </a:cubicBezTo>
                <a:cubicBezTo>
                  <a:pt x="2624619" y="1255591"/>
                  <a:pt x="2447051" y="1237378"/>
                  <a:pt x="2266807" y="1246495"/>
                </a:cubicBezTo>
                <a:cubicBezTo>
                  <a:pt x="2086563" y="1255612"/>
                  <a:pt x="1923869" y="1218564"/>
                  <a:pt x="1723718" y="1246495"/>
                </a:cubicBezTo>
                <a:cubicBezTo>
                  <a:pt x="1523567" y="1274426"/>
                  <a:pt x="1338521" y="1222549"/>
                  <a:pt x="1086178" y="1246495"/>
                </a:cubicBezTo>
                <a:cubicBezTo>
                  <a:pt x="833835" y="1270441"/>
                  <a:pt x="233896" y="1198736"/>
                  <a:pt x="0" y="1246495"/>
                </a:cubicBezTo>
                <a:cubicBezTo>
                  <a:pt x="-31033" y="1102105"/>
                  <a:pt x="35930" y="970384"/>
                  <a:pt x="0" y="843462"/>
                </a:cubicBezTo>
                <a:cubicBezTo>
                  <a:pt x="-35930" y="716540"/>
                  <a:pt x="5207" y="520378"/>
                  <a:pt x="0" y="427963"/>
                </a:cubicBezTo>
                <a:cubicBezTo>
                  <a:pt x="-5207" y="335548"/>
                  <a:pt x="32731" y="8823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If we apply the covariance matrix to our graph from the left, this will result in a graph in the right. 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619588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08C864-66D3-8494-2C2D-6571764D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FECEA4-2C26-CE5A-3367-B1B25F4C0FC0}"/>
                  </a:ext>
                </a:extLst>
              </p:cNvPr>
              <p:cNvSpPr txBox="1"/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FECEA4-2C26-CE5A-3367-B1B25F4C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6489A425-B375-1DEC-7C27-4E68EB4C7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527080"/>
              </p:ext>
            </p:extLst>
          </p:nvPr>
        </p:nvGraphicFramePr>
        <p:xfrm>
          <a:off x="2765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7AFBF391-9D0D-A5DF-DB19-D8AA7E90EE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122771"/>
              </p:ext>
            </p:extLst>
          </p:nvPr>
        </p:nvGraphicFramePr>
        <p:xfrm>
          <a:off x="67916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E6B35-CBFF-F599-DFFF-6C2A149569B7}"/>
                  </a:ext>
                </a:extLst>
              </p:cNvPr>
              <p:cNvSpPr txBox="1"/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E6B35-CBFF-F599-DFFF-6C2A14956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blipFill>
                <a:blip r:embed="rId5"/>
                <a:stretch>
                  <a:fillRect l="-13235" t="-3175" r="-13971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464B37-22D4-F29C-EF6D-BC102AC2B81A}"/>
                  </a:ext>
                </a:extLst>
              </p:cNvPr>
              <p:cNvSpPr txBox="1"/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F464B37-22D4-F29C-EF6D-BC102AC2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blipFill>
                <a:blip r:embed="rId6"/>
                <a:stretch>
                  <a:fillRect l="-13139" t="-3175" r="-1386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D0159F-8202-5CF0-6F7B-0CCF3C236D11}"/>
                  </a:ext>
                </a:extLst>
              </p:cNvPr>
              <p:cNvSpPr txBox="1"/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3D0159F-8202-5CF0-6F7B-0CCF3C236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blipFill>
                <a:blip r:embed="rId7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4D7CF6-7F6F-055E-2C39-4908BAF30E85}"/>
                  </a:ext>
                </a:extLst>
              </p:cNvPr>
              <p:cNvSpPr txBox="1"/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C4D7CF6-7F6F-055E-2C39-4908BAF30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blipFill>
                <a:blip r:embed="rId8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ACDDA7-103B-BFB6-A3B2-331FEEA1DDD5}"/>
                  </a:ext>
                </a:extLst>
              </p:cNvPr>
              <p:cNvSpPr txBox="1"/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ACDDA7-103B-BFB6-A3B2-331FEEA1D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blipFill>
                <a:blip r:embed="rId9"/>
                <a:stretch>
                  <a:fillRect l="-10227" t="-1587" r="-10795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B77B9-7256-8862-FC5F-9242320CA2D1}"/>
                  </a:ext>
                </a:extLst>
              </p:cNvPr>
              <p:cNvSpPr txBox="1"/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9B77B9-7256-8862-FC5F-9242320CA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blipFill>
                <a:blip r:embed="rId10"/>
                <a:stretch>
                  <a:fillRect l="-10795" t="-1587" r="-1022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AD5ECF-05B8-3182-EB79-C40F86D1EB1A}"/>
                  </a:ext>
                </a:extLst>
              </p:cNvPr>
              <p:cNvSpPr txBox="1"/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AD5ECF-05B8-3182-EB79-C40F86D1E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blipFill>
                <a:blip r:embed="rId11"/>
                <a:stretch>
                  <a:fillRect l="-4009" t="-3175" r="-3786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FC79A3-BA0A-6B22-D61D-16C2EA3A664F}"/>
                  </a:ext>
                </a:extLst>
              </p:cNvPr>
              <p:cNvSpPr txBox="1"/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AFC79A3-BA0A-6B22-D61D-16C2EA3A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blipFill>
                <a:blip r:embed="rId12"/>
                <a:stretch>
                  <a:fillRect l="-13869" t="-3175" r="-1313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53AE51-FD57-A2ED-D6C3-E97B8192D554}"/>
                  </a:ext>
                </a:extLst>
              </p:cNvPr>
              <p:cNvSpPr txBox="1"/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653AE51-FD57-A2ED-D6C3-E97B8192D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blipFill>
                <a:blip r:embed="rId13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8DC9323-9ECB-4B48-B42B-D2D4A575EA33}"/>
                  </a:ext>
                </a:extLst>
              </p:cNvPr>
              <p:cNvSpPr txBox="1"/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8DC9323-9ECB-4B48-B42B-D2D4A575E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blipFill>
                <a:blip r:embed="rId14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BB902-40E9-DDF6-9D76-CE85F196A84C}"/>
                  </a:ext>
                </a:extLst>
              </p:cNvPr>
              <p:cNvSpPr txBox="1"/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BB902-40E9-DDF6-9D76-CE85F196A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blipFill>
                <a:blip r:embed="rId15"/>
                <a:stretch>
                  <a:fillRect l="-8837" t="-1587" r="-8372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72B28-44A9-72A7-CCEC-58D7CC4FBC5E}"/>
                  </a:ext>
                </a:extLst>
              </p:cNvPr>
              <p:cNvSpPr txBox="1"/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D872B28-44A9-72A7-CCEC-58D7CC4F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blipFill>
                <a:blip r:embed="rId16"/>
                <a:stretch>
                  <a:fillRect l="-8333" t="-1587" r="-833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C427D02E-D522-45C9-7945-87E09EA9FA07}"/>
              </a:ext>
            </a:extLst>
          </p:cNvPr>
          <p:cNvSpPr/>
          <p:nvPr/>
        </p:nvSpPr>
        <p:spPr>
          <a:xfrm>
            <a:off x="5431471" y="188194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4C6105-22E9-315B-7950-3A0C41A8BA6A}"/>
              </a:ext>
            </a:extLst>
          </p:cNvPr>
          <p:cNvSpPr/>
          <p:nvPr/>
        </p:nvSpPr>
        <p:spPr>
          <a:xfrm>
            <a:off x="2107410" y="1667060"/>
            <a:ext cx="914400" cy="9144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08A9027-6452-E776-E4DE-097A7C9A4050}"/>
              </a:ext>
            </a:extLst>
          </p:cNvPr>
          <p:cNvSpPr/>
          <p:nvPr/>
        </p:nvSpPr>
        <p:spPr>
          <a:xfrm rot="20428056">
            <a:off x="7011861" y="1833444"/>
            <a:ext cx="4161546" cy="5213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58C291-9C71-6911-B149-B0F6EA58444E}"/>
              </a:ext>
            </a:extLst>
          </p:cNvPr>
          <p:cNvSpPr txBox="1"/>
          <p:nvPr/>
        </p:nvSpPr>
        <p:spPr>
          <a:xfrm>
            <a:off x="3559418" y="4080622"/>
            <a:ext cx="4722514" cy="1246495"/>
          </a:xfrm>
          <a:custGeom>
            <a:avLst/>
            <a:gdLst>
              <a:gd name="csX0" fmla="*/ 0 w 4722514"/>
              <a:gd name="csY0" fmla="*/ 0 h 1246495"/>
              <a:gd name="csX1" fmla="*/ 684765 w 4722514"/>
              <a:gd name="csY1" fmla="*/ 0 h 1246495"/>
              <a:gd name="csX2" fmla="*/ 1369529 w 4722514"/>
              <a:gd name="csY2" fmla="*/ 0 h 1246495"/>
              <a:gd name="csX3" fmla="*/ 2007068 w 4722514"/>
              <a:gd name="csY3" fmla="*/ 0 h 1246495"/>
              <a:gd name="csX4" fmla="*/ 2597383 w 4722514"/>
              <a:gd name="csY4" fmla="*/ 0 h 1246495"/>
              <a:gd name="csX5" fmla="*/ 3093247 w 4722514"/>
              <a:gd name="csY5" fmla="*/ 0 h 1246495"/>
              <a:gd name="csX6" fmla="*/ 3589111 w 4722514"/>
              <a:gd name="csY6" fmla="*/ 0 h 1246495"/>
              <a:gd name="csX7" fmla="*/ 4084975 w 4722514"/>
              <a:gd name="csY7" fmla="*/ 0 h 1246495"/>
              <a:gd name="csX8" fmla="*/ 4722514 w 4722514"/>
              <a:gd name="csY8" fmla="*/ 0 h 1246495"/>
              <a:gd name="csX9" fmla="*/ 4722514 w 4722514"/>
              <a:gd name="csY9" fmla="*/ 440428 h 1246495"/>
              <a:gd name="csX10" fmla="*/ 4722514 w 4722514"/>
              <a:gd name="csY10" fmla="*/ 818532 h 1246495"/>
              <a:gd name="csX11" fmla="*/ 4722514 w 4722514"/>
              <a:gd name="csY11" fmla="*/ 1246495 h 1246495"/>
              <a:gd name="csX12" fmla="*/ 4273875 w 4722514"/>
              <a:gd name="csY12" fmla="*/ 1246495 h 1246495"/>
              <a:gd name="csX13" fmla="*/ 3589111 w 4722514"/>
              <a:gd name="csY13" fmla="*/ 1246495 h 1246495"/>
              <a:gd name="csX14" fmla="*/ 2904346 w 4722514"/>
              <a:gd name="csY14" fmla="*/ 1246495 h 1246495"/>
              <a:gd name="csX15" fmla="*/ 2266807 w 4722514"/>
              <a:gd name="csY15" fmla="*/ 1246495 h 1246495"/>
              <a:gd name="csX16" fmla="*/ 1723718 w 4722514"/>
              <a:gd name="csY16" fmla="*/ 1246495 h 1246495"/>
              <a:gd name="csX17" fmla="*/ 1086178 w 4722514"/>
              <a:gd name="csY17" fmla="*/ 1246495 h 1246495"/>
              <a:gd name="csX18" fmla="*/ 0 w 4722514"/>
              <a:gd name="csY18" fmla="*/ 1246495 h 1246495"/>
              <a:gd name="csX19" fmla="*/ 0 w 4722514"/>
              <a:gd name="csY19" fmla="*/ 843462 h 1246495"/>
              <a:gd name="csX20" fmla="*/ 0 w 4722514"/>
              <a:gd name="csY20" fmla="*/ 427963 h 1246495"/>
              <a:gd name="csX21" fmla="*/ 0 w 4722514"/>
              <a:gd name="csY21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722514" h="1246495" extrusionOk="0">
                <a:moveTo>
                  <a:pt x="0" y="0"/>
                </a:moveTo>
                <a:cubicBezTo>
                  <a:pt x="312961" y="-48146"/>
                  <a:pt x="392530" y="56126"/>
                  <a:pt x="684765" y="0"/>
                </a:cubicBezTo>
                <a:cubicBezTo>
                  <a:pt x="977000" y="-56126"/>
                  <a:pt x="1164398" y="34909"/>
                  <a:pt x="1369529" y="0"/>
                </a:cubicBezTo>
                <a:cubicBezTo>
                  <a:pt x="1574660" y="-34909"/>
                  <a:pt x="1832271" y="17213"/>
                  <a:pt x="2007068" y="0"/>
                </a:cubicBezTo>
                <a:cubicBezTo>
                  <a:pt x="2181865" y="-17213"/>
                  <a:pt x="2338837" y="51790"/>
                  <a:pt x="2597383" y="0"/>
                </a:cubicBezTo>
                <a:cubicBezTo>
                  <a:pt x="2855929" y="-51790"/>
                  <a:pt x="2874796" y="45748"/>
                  <a:pt x="3093247" y="0"/>
                </a:cubicBezTo>
                <a:cubicBezTo>
                  <a:pt x="3311698" y="-45748"/>
                  <a:pt x="3446666" y="34777"/>
                  <a:pt x="3589111" y="0"/>
                </a:cubicBezTo>
                <a:cubicBezTo>
                  <a:pt x="3731556" y="-34777"/>
                  <a:pt x="3890679" y="43032"/>
                  <a:pt x="4084975" y="0"/>
                </a:cubicBezTo>
                <a:cubicBezTo>
                  <a:pt x="4279271" y="-43032"/>
                  <a:pt x="4481725" y="18198"/>
                  <a:pt x="4722514" y="0"/>
                </a:cubicBezTo>
                <a:cubicBezTo>
                  <a:pt x="4739878" y="209551"/>
                  <a:pt x="4682293" y="243367"/>
                  <a:pt x="4722514" y="440428"/>
                </a:cubicBezTo>
                <a:cubicBezTo>
                  <a:pt x="4762735" y="637489"/>
                  <a:pt x="4705189" y="689276"/>
                  <a:pt x="4722514" y="818532"/>
                </a:cubicBezTo>
                <a:cubicBezTo>
                  <a:pt x="4739839" y="947788"/>
                  <a:pt x="4719629" y="1129850"/>
                  <a:pt x="4722514" y="1246495"/>
                </a:cubicBezTo>
                <a:cubicBezTo>
                  <a:pt x="4505350" y="1253117"/>
                  <a:pt x="4456169" y="1206411"/>
                  <a:pt x="4273875" y="1246495"/>
                </a:cubicBezTo>
                <a:cubicBezTo>
                  <a:pt x="4091581" y="1286579"/>
                  <a:pt x="3761301" y="1238775"/>
                  <a:pt x="3589111" y="1246495"/>
                </a:cubicBezTo>
                <a:cubicBezTo>
                  <a:pt x="3416921" y="1254215"/>
                  <a:pt x="3184073" y="1237399"/>
                  <a:pt x="2904346" y="1246495"/>
                </a:cubicBezTo>
                <a:cubicBezTo>
                  <a:pt x="2624619" y="1255591"/>
                  <a:pt x="2447051" y="1237378"/>
                  <a:pt x="2266807" y="1246495"/>
                </a:cubicBezTo>
                <a:cubicBezTo>
                  <a:pt x="2086563" y="1255612"/>
                  <a:pt x="1923869" y="1218564"/>
                  <a:pt x="1723718" y="1246495"/>
                </a:cubicBezTo>
                <a:cubicBezTo>
                  <a:pt x="1523567" y="1274426"/>
                  <a:pt x="1338521" y="1222549"/>
                  <a:pt x="1086178" y="1246495"/>
                </a:cubicBezTo>
                <a:cubicBezTo>
                  <a:pt x="833835" y="1270441"/>
                  <a:pt x="233896" y="1198736"/>
                  <a:pt x="0" y="1246495"/>
                </a:cubicBezTo>
                <a:cubicBezTo>
                  <a:pt x="-31033" y="1102105"/>
                  <a:pt x="35930" y="970384"/>
                  <a:pt x="0" y="843462"/>
                </a:cubicBezTo>
                <a:cubicBezTo>
                  <a:pt x="-35930" y="716540"/>
                  <a:pt x="5207" y="520378"/>
                  <a:pt x="0" y="427963"/>
                </a:cubicBezTo>
                <a:cubicBezTo>
                  <a:pt x="-5207" y="335548"/>
                  <a:pt x="32731" y="8823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We can see that the original graph was</a:t>
            </a:r>
            <a:r>
              <a:rPr lang="en-US" sz="2500" b="1" dirty="0"/>
              <a:t> extended in two directions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79844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21A9-7C0B-B52C-A63A-371E8C70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Data 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FC21-D7AF-8056-B10F-6787CF82E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8470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Projecting data in PCA is the process of transforming high-dimensional data onto a lower-dimensional space (a "subspace") using new axes called </a:t>
            </a:r>
            <a:r>
              <a:rPr lang="en-US" b="1" dirty="0"/>
              <a:t>principal components (PCs)</a:t>
            </a:r>
            <a:r>
              <a:rPr lang="en-US" dirty="0"/>
              <a:t>, </a:t>
            </a:r>
            <a:endParaRPr lang="en-PH" dirty="0"/>
          </a:p>
        </p:txBody>
      </p:sp>
      <p:pic>
        <p:nvPicPr>
          <p:cNvPr id="5" name="Picture 4" descr="A diagram of weight and height&#10;&#10;AI-generated content may be incorrect.">
            <a:extLst>
              <a:ext uri="{FF2B5EF4-FFF2-40B4-BE49-F238E27FC236}">
                <a16:creationId xmlns:a16="http://schemas.microsoft.com/office/drawing/2014/main" id="{70FEB2D3-ECF1-1D7A-B209-85F1E4189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1739764"/>
            <a:ext cx="5143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04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300D52-E8FC-B11E-98B2-E27EB668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938863D-7F73-C836-B49E-9BB07352E7B5}"/>
                  </a:ext>
                </a:extLst>
              </p:cNvPr>
              <p:cNvSpPr txBox="1"/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938863D-7F73-C836-B49E-9BB07352E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CAEECC73-5B2C-A51C-A9DC-1E7016649AD0}"/>
              </a:ext>
            </a:extLst>
          </p:cNvPr>
          <p:cNvGraphicFramePr/>
          <p:nvPr/>
        </p:nvGraphicFramePr>
        <p:xfrm>
          <a:off x="2765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404F865F-000A-1EE7-5341-815F064D1885}"/>
              </a:ext>
            </a:extLst>
          </p:cNvPr>
          <p:cNvGraphicFramePr/>
          <p:nvPr/>
        </p:nvGraphicFramePr>
        <p:xfrm>
          <a:off x="67916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33A6FF-16F6-EB5E-AD6B-92FA4E2947E8}"/>
                  </a:ext>
                </a:extLst>
              </p:cNvPr>
              <p:cNvSpPr txBox="1"/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33A6FF-16F6-EB5E-AD6B-92FA4E294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186653"/>
                <a:ext cx="827662" cy="384721"/>
              </a:xfrm>
              <a:prstGeom prst="rect">
                <a:avLst/>
              </a:prstGeom>
              <a:blipFill>
                <a:blip r:embed="rId5"/>
                <a:stretch>
                  <a:fillRect l="-13235" t="-3175" r="-13971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DA8503-B586-9AAB-F922-5185A0BE1565}"/>
                  </a:ext>
                </a:extLst>
              </p:cNvPr>
              <p:cNvSpPr txBox="1"/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DA8503-B586-9AAB-F922-5185A0BE1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01" y="4571374"/>
                <a:ext cx="835678" cy="384721"/>
              </a:xfrm>
              <a:prstGeom prst="rect">
                <a:avLst/>
              </a:prstGeom>
              <a:blipFill>
                <a:blip r:embed="rId6"/>
                <a:stretch>
                  <a:fillRect l="-13139" t="-3175" r="-1386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416F18-3393-99BC-EDF0-4E214981E7F4}"/>
                  </a:ext>
                </a:extLst>
              </p:cNvPr>
              <p:cNvSpPr txBox="1"/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416F18-3393-99BC-EDF0-4E214981E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4956095"/>
                <a:ext cx="835678" cy="384721"/>
              </a:xfrm>
              <a:prstGeom prst="rect">
                <a:avLst/>
              </a:prstGeom>
              <a:blipFill>
                <a:blip r:embed="rId7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960852-7837-E36E-ED19-1DE5F0441254}"/>
                  </a:ext>
                </a:extLst>
              </p:cNvPr>
              <p:cNvSpPr txBox="1"/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960852-7837-E36E-ED19-1DE5F0441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5340816"/>
                <a:ext cx="835678" cy="384721"/>
              </a:xfrm>
              <a:prstGeom prst="rect">
                <a:avLst/>
              </a:prstGeom>
              <a:blipFill>
                <a:blip r:embed="rId8"/>
                <a:stretch>
                  <a:fillRect l="-13869" t="-1587" r="-13139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936F6F-BFC2-ACF1-C29A-9A68410FC06A}"/>
                  </a:ext>
                </a:extLst>
              </p:cNvPr>
              <p:cNvSpPr txBox="1"/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936F6F-BFC2-ACF1-C29A-9A68410FC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48" y="5725537"/>
                <a:ext cx="1074525" cy="384721"/>
              </a:xfrm>
              <a:prstGeom prst="rect">
                <a:avLst/>
              </a:prstGeom>
              <a:blipFill>
                <a:blip r:embed="rId9"/>
                <a:stretch>
                  <a:fillRect l="-10227" t="-1587" r="-10795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13889C-7C9A-D23F-B788-B34DF3246BF3}"/>
                  </a:ext>
                </a:extLst>
              </p:cNvPr>
              <p:cNvSpPr txBox="1"/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13889C-7C9A-D23F-B788-B34DF3246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785" y="6163178"/>
                <a:ext cx="1074525" cy="384721"/>
              </a:xfrm>
              <a:prstGeom prst="rect">
                <a:avLst/>
              </a:prstGeom>
              <a:blipFill>
                <a:blip r:embed="rId10"/>
                <a:stretch>
                  <a:fillRect l="-10795" t="-1587" r="-10227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EE51E3-15C3-4685-3E09-D4E7782E0A36}"/>
                  </a:ext>
                </a:extLst>
              </p:cNvPr>
              <p:cNvSpPr txBox="1"/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CEE51E3-15C3-4685-3E09-D4E7782E0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186653"/>
                <a:ext cx="2736455" cy="384721"/>
              </a:xfrm>
              <a:prstGeom prst="rect">
                <a:avLst/>
              </a:prstGeom>
              <a:blipFill>
                <a:blip r:embed="rId11"/>
                <a:stretch>
                  <a:fillRect l="-4009" t="-3175" r="-3786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9CEBB4-4D4C-DA99-7207-5719D53EE81A}"/>
                  </a:ext>
                </a:extLst>
              </p:cNvPr>
              <p:cNvSpPr txBox="1"/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A9CEBB4-4D4C-DA99-7207-5719D53EE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01" y="4571374"/>
                <a:ext cx="835678" cy="384721"/>
              </a:xfrm>
              <a:prstGeom prst="rect">
                <a:avLst/>
              </a:prstGeom>
              <a:blipFill>
                <a:blip r:embed="rId12"/>
                <a:stretch>
                  <a:fillRect l="-13869" t="-3175" r="-13139" b="-3174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AB5812-431C-0EE4-0B65-DC1BBCC16C41}"/>
                  </a:ext>
                </a:extLst>
              </p:cNvPr>
              <p:cNvSpPr txBox="1"/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AB5812-431C-0EE4-0B65-DC1BBCC16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4956095"/>
                <a:ext cx="835678" cy="384721"/>
              </a:xfrm>
              <a:prstGeom prst="rect">
                <a:avLst/>
              </a:prstGeom>
              <a:blipFill>
                <a:blip r:embed="rId13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7E9D2E-4AA5-26DF-16D0-F5B26C0681E8}"/>
                  </a:ext>
                </a:extLst>
              </p:cNvPr>
              <p:cNvSpPr txBox="1"/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57E9D2E-4AA5-26DF-16D0-F5B26C068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5340816"/>
                <a:ext cx="835678" cy="384721"/>
              </a:xfrm>
              <a:prstGeom prst="rect">
                <a:avLst/>
              </a:prstGeom>
              <a:blipFill>
                <a:blip r:embed="rId14"/>
                <a:stretch>
                  <a:fillRect l="-13043" t="-1587" r="-1304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7E0AD-08B0-1058-B759-6EF6DB4AFAFE}"/>
                  </a:ext>
                </a:extLst>
              </p:cNvPr>
              <p:cNvSpPr txBox="1"/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7E0AD-08B0-1058-B759-6EF6DB4AF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148" y="5725537"/>
                <a:ext cx="1313373" cy="384721"/>
              </a:xfrm>
              <a:prstGeom prst="rect">
                <a:avLst/>
              </a:prstGeom>
              <a:blipFill>
                <a:blip r:embed="rId15"/>
                <a:stretch>
                  <a:fillRect l="-8837" t="-1587" r="-8372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DB760C-13D8-D614-750E-2007F5A4D4AB}"/>
                  </a:ext>
                </a:extLst>
              </p:cNvPr>
              <p:cNvSpPr txBox="1"/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sz="25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6DB760C-13D8-D614-750E-2007F5A4D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185" y="6163178"/>
                <a:ext cx="1313373" cy="384721"/>
              </a:xfrm>
              <a:prstGeom prst="rect">
                <a:avLst/>
              </a:prstGeom>
              <a:blipFill>
                <a:blip r:embed="rId16"/>
                <a:stretch>
                  <a:fillRect l="-8333" t="-1587" r="-8333" b="-3333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4DC473E5-2E02-A18E-EA96-F44BE3EB7B95}"/>
              </a:ext>
            </a:extLst>
          </p:cNvPr>
          <p:cNvSpPr/>
          <p:nvPr/>
        </p:nvSpPr>
        <p:spPr>
          <a:xfrm>
            <a:off x="5431471" y="188194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081FE0-47D7-E303-7355-DE964081EC9E}"/>
              </a:ext>
            </a:extLst>
          </p:cNvPr>
          <p:cNvSpPr/>
          <p:nvPr/>
        </p:nvSpPr>
        <p:spPr>
          <a:xfrm>
            <a:off x="2107410" y="1667060"/>
            <a:ext cx="914400" cy="9144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DB4CD6-6108-5802-E35F-1BBF542C0AA0}"/>
              </a:ext>
            </a:extLst>
          </p:cNvPr>
          <p:cNvSpPr/>
          <p:nvPr/>
        </p:nvSpPr>
        <p:spPr>
          <a:xfrm rot="20428056">
            <a:off x="7011861" y="1833444"/>
            <a:ext cx="4161546" cy="521383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20BDC-4F87-39FD-623F-230F1B24E17C}"/>
              </a:ext>
            </a:extLst>
          </p:cNvPr>
          <p:cNvSpPr txBox="1"/>
          <p:nvPr/>
        </p:nvSpPr>
        <p:spPr>
          <a:xfrm>
            <a:off x="3559418" y="4080622"/>
            <a:ext cx="4722514" cy="861774"/>
          </a:xfrm>
          <a:custGeom>
            <a:avLst/>
            <a:gdLst>
              <a:gd name="csX0" fmla="*/ 0 w 4722514"/>
              <a:gd name="csY0" fmla="*/ 0 h 861774"/>
              <a:gd name="csX1" fmla="*/ 684765 w 4722514"/>
              <a:gd name="csY1" fmla="*/ 0 h 861774"/>
              <a:gd name="csX2" fmla="*/ 1369529 w 4722514"/>
              <a:gd name="csY2" fmla="*/ 0 h 861774"/>
              <a:gd name="csX3" fmla="*/ 2007068 w 4722514"/>
              <a:gd name="csY3" fmla="*/ 0 h 861774"/>
              <a:gd name="csX4" fmla="*/ 2597383 w 4722514"/>
              <a:gd name="csY4" fmla="*/ 0 h 861774"/>
              <a:gd name="csX5" fmla="*/ 3093247 w 4722514"/>
              <a:gd name="csY5" fmla="*/ 0 h 861774"/>
              <a:gd name="csX6" fmla="*/ 3589111 w 4722514"/>
              <a:gd name="csY6" fmla="*/ 0 h 861774"/>
              <a:gd name="csX7" fmla="*/ 4084975 w 4722514"/>
              <a:gd name="csY7" fmla="*/ 0 h 861774"/>
              <a:gd name="csX8" fmla="*/ 4722514 w 4722514"/>
              <a:gd name="csY8" fmla="*/ 0 h 861774"/>
              <a:gd name="csX9" fmla="*/ 4722514 w 4722514"/>
              <a:gd name="csY9" fmla="*/ 448122 h 861774"/>
              <a:gd name="csX10" fmla="*/ 4722514 w 4722514"/>
              <a:gd name="csY10" fmla="*/ 861774 h 861774"/>
              <a:gd name="csX11" fmla="*/ 4273875 w 4722514"/>
              <a:gd name="csY11" fmla="*/ 861774 h 861774"/>
              <a:gd name="csX12" fmla="*/ 3778011 w 4722514"/>
              <a:gd name="csY12" fmla="*/ 861774 h 861774"/>
              <a:gd name="csX13" fmla="*/ 3093247 w 4722514"/>
              <a:gd name="csY13" fmla="*/ 861774 h 861774"/>
              <a:gd name="csX14" fmla="*/ 2408482 w 4722514"/>
              <a:gd name="csY14" fmla="*/ 861774 h 861774"/>
              <a:gd name="csX15" fmla="*/ 1770943 w 4722514"/>
              <a:gd name="csY15" fmla="*/ 861774 h 861774"/>
              <a:gd name="csX16" fmla="*/ 1227854 w 4722514"/>
              <a:gd name="csY16" fmla="*/ 861774 h 861774"/>
              <a:gd name="csX17" fmla="*/ 590314 w 4722514"/>
              <a:gd name="csY17" fmla="*/ 861774 h 861774"/>
              <a:gd name="csX18" fmla="*/ 0 w 4722514"/>
              <a:gd name="csY18" fmla="*/ 861774 h 861774"/>
              <a:gd name="csX19" fmla="*/ 0 w 4722514"/>
              <a:gd name="csY19" fmla="*/ 439505 h 861774"/>
              <a:gd name="csX20" fmla="*/ 0 w 4722514"/>
              <a:gd name="csY20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722514" h="861774" extrusionOk="0">
                <a:moveTo>
                  <a:pt x="0" y="0"/>
                </a:moveTo>
                <a:cubicBezTo>
                  <a:pt x="312961" y="-48146"/>
                  <a:pt x="392530" y="56126"/>
                  <a:pt x="684765" y="0"/>
                </a:cubicBezTo>
                <a:cubicBezTo>
                  <a:pt x="977000" y="-56126"/>
                  <a:pt x="1164398" y="34909"/>
                  <a:pt x="1369529" y="0"/>
                </a:cubicBezTo>
                <a:cubicBezTo>
                  <a:pt x="1574660" y="-34909"/>
                  <a:pt x="1832271" y="17213"/>
                  <a:pt x="2007068" y="0"/>
                </a:cubicBezTo>
                <a:cubicBezTo>
                  <a:pt x="2181865" y="-17213"/>
                  <a:pt x="2338837" y="51790"/>
                  <a:pt x="2597383" y="0"/>
                </a:cubicBezTo>
                <a:cubicBezTo>
                  <a:pt x="2855929" y="-51790"/>
                  <a:pt x="2874796" y="45748"/>
                  <a:pt x="3093247" y="0"/>
                </a:cubicBezTo>
                <a:cubicBezTo>
                  <a:pt x="3311698" y="-45748"/>
                  <a:pt x="3446666" y="34777"/>
                  <a:pt x="3589111" y="0"/>
                </a:cubicBezTo>
                <a:cubicBezTo>
                  <a:pt x="3731556" y="-34777"/>
                  <a:pt x="3890679" y="43032"/>
                  <a:pt x="4084975" y="0"/>
                </a:cubicBezTo>
                <a:cubicBezTo>
                  <a:pt x="4279271" y="-43032"/>
                  <a:pt x="4481725" y="18198"/>
                  <a:pt x="4722514" y="0"/>
                </a:cubicBezTo>
                <a:cubicBezTo>
                  <a:pt x="4761105" y="221970"/>
                  <a:pt x="4679899" y="347530"/>
                  <a:pt x="4722514" y="448122"/>
                </a:cubicBezTo>
                <a:cubicBezTo>
                  <a:pt x="4765129" y="548714"/>
                  <a:pt x="4677398" y="741709"/>
                  <a:pt x="4722514" y="861774"/>
                </a:cubicBezTo>
                <a:cubicBezTo>
                  <a:pt x="4568481" y="887684"/>
                  <a:pt x="4407851" y="824353"/>
                  <a:pt x="4273875" y="861774"/>
                </a:cubicBezTo>
                <a:cubicBezTo>
                  <a:pt x="4139899" y="899195"/>
                  <a:pt x="3989008" y="846668"/>
                  <a:pt x="3778011" y="861774"/>
                </a:cubicBezTo>
                <a:cubicBezTo>
                  <a:pt x="3567014" y="876880"/>
                  <a:pt x="3265437" y="854054"/>
                  <a:pt x="3093247" y="861774"/>
                </a:cubicBezTo>
                <a:cubicBezTo>
                  <a:pt x="2921057" y="869494"/>
                  <a:pt x="2688209" y="852678"/>
                  <a:pt x="2408482" y="861774"/>
                </a:cubicBezTo>
                <a:cubicBezTo>
                  <a:pt x="2128755" y="870870"/>
                  <a:pt x="1951187" y="852657"/>
                  <a:pt x="1770943" y="861774"/>
                </a:cubicBezTo>
                <a:cubicBezTo>
                  <a:pt x="1590699" y="870891"/>
                  <a:pt x="1428005" y="833843"/>
                  <a:pt x="1227854" y="861774"/>
                </a:cubicBezTo>
                <a:cubicBezTo>
                  <a:pt x="1027703" y="889705"/>
                  <a:pt x="842657" y="837828"/>
                  <a:pt x="590314" y="861774"/>
                </a:cubicBezTo>
                <a:cubicBezTo>
                  <a:pt x="337971" y="885720"/>
                  <a:pt x="127784" y="810486"/>
                  <a:pt x="0" y="861774"/>
                </a:cubicBezTo>
                <a:cubicBezTo>
                  <a:pt x="-20715" y="716918"/>
                  <a:pt x="21744" y="615894"/>
                  <a:pt x="0" y="439505"/>
                </a:cubicBezTo>
                <a:cubicBezTo>
                  <a:pt x="-21744" y="263116"/>
                  <a:pt x="35033" y="16582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This is called </a:t>
            </a:r>
            <a:r>
              <a:rPr lang="en-US" sz="2500" b="1" dirty="0">
                <a:solidFill>
                  <a:srgbClr val="002060"/>
                </a:solidFill>
              </a:rPr>
              <a:t>linear </a:t>
            </a:r>
            <a:r>
              <a:rPr lang="en-US" sz="2500" b="1" dirty="0" err="1">
                <a:solidFill>
                  <a:srgbClr val="002060"/>
                </a:solidFill>
              </a:rPr>
              <a:t>tranformation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43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B3158E-CD73-3323-33D6-A15CB68A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FCB670-AE6C-CFC2-DFA4-1F3133536580}"/>
                  </a:ext>
                </a:extLst>
              </p:cNvPr>
              <p:cNvSpPr txBox="1"/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FCB670-AE6C-CFC2-DFA4-1F3133536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C695374E-5279-B812-49D7-3F96F410EB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120096"/>
              </p:ext>
            </p:extLst>
          </p:nvPr>
        </p:nvGraphicFramePr>
        <p:xfrm>
          <a:off x="2765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DC09FFA5-6307-320E-4F06-0B19413707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4831200"/>
              </p:ext>
            </p:extLst>
          </p:nvPr>
        </p:nvGraphicFramePr>
        <p:xfrm>
          <a:off x="67916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2" name="Arrow: Right 51">
            <a:extLst>
              <a:ext uri="{FF2B5EF4-FFF2-40B4-BE49-F238E27FC236}">
                <a16:creationId xmlns:a16="http://schemas.microsoft.com/office/drawing/2014/main" id="{F8BE9C79-D5A6-1C05-F8F5-274349A40A86}"/>
              </a:ext>
            </a:extLst>
          </p:cNvPr>
          <p:cNvSpPr/>
          <p:nvPr/>
        </p:nvSpPr>
        <p:spPr>
          <a:xfrm>
            <a:off x="5431471" y="188194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9144402-413B-FC22-FE82-88E281A5D8E1}"/>
              </a:ext>
            </a:extLst>
          </p:cNvPr>
          <p:cNvSpPr/>
          <p:nvPr/>
        </p:nvSpPr>
        <p:spPr>
          <a:xfrm>
            <a:off x="2107410" y="1667060"/>
            <a:ext cx="914400" cy="9144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EEBB97A-077C-35BE-203B-22BB89D4DF1D}"/>
              </a:ext>
            </a:extLst>
          </p:cNvPr>
          <p:cNvSpPr/>
          <p:nvPr/>
        </p:nvSpPr>
        <p:spPr>
          <a:xfrm rot="20428056">
            <a:off x="7003796" y="1786584"/>
            <a:ext cx="4161546" cy="569632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ABF756-DAB8-EE28-F037-53E0C92965E9}"/>
              </a:ext>
            </a:extLst>
          </p:cNvPr>
          <p:cNvCxnSpPr>
            <a:cxnSpLocks/>
            <a:endCxn id="2" idx="7"/>
          </p:cNvCxnSpPr>
          <p:nvPr/>
        </p:nvCxnSpPr>
        <p:spPr>
          <a:xfrm flipV="1">
            <a:off x="2596764" y="1800971"/>
            <a:ext cx="291135" cy="285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0EAD75-A67E-0A4B-E916-73B78D9B7500}"/>
              </a:ext>
            </a:extLst>
          </p:cNvPr>
          <p:cNvCxnSpPr>
            <a:cxnSpLocks/>
            <a:endCxn id="3" idx="6"/>
          </p:cNvCxnSpPr>
          <p:nvPr/>
        </p:nvCxnSpPr>
        <p:spPr>
          <a:xfrm flipV="1">
            <a:off x="7223641" y="1375715"/>
            <a:ext cx="3821958" cy="140812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01D176-CC17-648E-E123-22BD552F6B38}"/>
              </a:ext>
            </a:extLst>
          </p:cNvPr>
          <p:cNvCxnSpPr>
            <a:cxnSpLocks/>
          </p:cNvCxnSpPr>
          <p:nvPr/>
        </p:nvCxnSpPr>
        <p:spPr>
          <a:xfrm flipH="1" flipV="1">
            <a:off x="2249488" y="1792939"/>
            <a:ext cx="298160" cy="2740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C7B8F8-DECB-556E-0FD2-433D788EE476}"/>
              </a:ext>
            </a:extLst>
          </p:cNvPr>
          <p:cNvCxnSpPr>
            <a:cxnSpLocks/>
          </p:cNvCxnSpPr>
          <p:nvPr/>
        </p:nvCxnSpPr>
        <p:spPr>
          <a:xfrm flipH="1" flipV="1">
            <a:off x="8822267" y="1825942"/>
            <a:ext cx="484293" cy="445158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381A40-11A1-C140-CB30-2FEB607A8F9F}"/>
              </a:ext>
            </a:extLst>
          </p:cNvPr>
          <p:cNvSpPr txBox="1"/>
          <p:nvPr/>
        </p:nvSpPr>
        <p:spPr>
          <a:xfrm>
            <a:off x="843112" y="4091951"/>
            <a:ext cx="3442996" cy="477054"/>
          </a:xfrm>
          <a:custGeom>
            <a:avLst/>
            <a:gdLst>
              <a:gd name="csX0" fmla="*/ 0 w 3442996"/>
              <a:gd name="csY0" fmla="*/ 0 h 477054"/>
              <a:gd name="csX1" fmla="*/ 642693 w 3442996"/>
              <a:gd name="csY1" fmla="*/ 0 h 477054"/>
              <a:gd name="csX2" fmla="*/ 1285385 w 3442996"/>
              <a:gd name="csY2" fmla="*/ 0 h 477054"/>
              <a:gd name="csX3" fmla="*/ 1893648 w 3442996"/>
              <a:gd name="csY3" fmla="*/ 0 h 477054"/>
              <a:gd name="csX4" fmla="*/ 2467480 w 3442996"/>
              <a:gd name="csY4" fmla="*/ 0 h 477054"/>
              <a:gd name="csX5" fmla="*/ 3442996 w 3442996"/>
              <a:gd name="csY5" fmla="*/ 0 h 477054"/>
              <a:gd name="csX6" fmla="*/ 3442996 w 3442996"/>
              <a:gd name="csY6" fmla="*/ 477054 h 477054"/>
              <a:gd name="csX7" fmla="*/ 2869163 w 3442996"/>
              <a:gd name="csY7" fmla="*/ 477054 h 477054"/>
              <a:gd name="csX8" fmla="*/ 2329761 w 3442996"/>
              <a:gd name="csY8" fmla="*/ 477054 h 477054"/>
              <a:gd name="csX9" fmla="*/ 1755928 w 3442996"/>
              <a:gd name="csY9" fmla="*/ 477054 h 477054"/>
              <a:gd name="csX10" fmla="*/ 1250955 w 3442996"/>
              <a:gd name="csY10" fmla="*/ 477054 h 477054"/>
              <a:gd name="csX11" fmla="*/ 608263 w 3442996"/>
              <a:gd name="csY11" fmla="*/ 477054 h 477054"/>
              <a:gd name="csX12" fmla="*/ 0 w 3442996"/>
              <a:gd name="csY12" fmla="*/ 477054 h 477054"/>
              <a:gd name="csX13" fmla="*/ 0 w 3442996"/>
              <a:gd name="csY1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3442996" h="477054" extrusionOk="0">
                <a:moveTo>
                  <a:pt x="0" y="0"/>
                </a:moveTo>
                <a:cubicBezTo>
                  <a:pt x="189078" y="-34191"/>
                  <a:pt x="346095" y="73137"/>
                  <a:pt x="642693" y="0"/>
                </a:cubicBezTo>
                <a:cubicBezTo>
                  <a:pt x="939291" y="-73137"/>
                  <a:pt x="978379" y="67473"/>
                  <a:pt x="1285385" y="0"/>
                </a:cubicBezTo>
                <a:cubicBezTo>
                  <a:pt x="1592391" y="-67473"/>
                  <a:pt x="1596061" y="37229"/>
                  <a:pt x="1893648" y="0"/>
                </a:cubicBezTo>
                <a:cubicBezTo>
                  <a:pt x="2191235" y="-37229"/>
                  <a:pt x="2245656" y="54335"/>
                  <a:pt x="2467480" y="0"/>
                </a:cubicBezTo>
                <a:cubicBezTo>
                  <a:pt x="2689304" y="-54335"/>
                  <a:pt x="3109086" y="57733"/>
                  <a:pt x="3442996" y="0"/>
                </a:cubicBezTo>
                <a:cubicBezTo>
                  <a:pt x="3454342" y="229460"/>
                  <a:pt x="3439050" y="250904"/>
                  <a:pt x="3442996" y="477054"/>
                </a:cubicBezTo>
                <a:cubicBezTo>
                  <a:pt x="3255784" y="487457"/>
                  <a:pt x="3022678" y="424258"/>
                  <a:pt x="2869163" y="477054"/>
                </a:cubicBezTo>
                <a:cubicBezTo>
                  <a:pt x="2715648" y="529850"/>
                  <a:pt x="2586345" y="412727"/>
                  <a:pt x="2329761" y="477054"/>
                </a:cubicBezTo>
                <a:cubicBezTo>
                  <a:pt x="2073177" y="541381"/>
                  <a:pt x="1916070" y="468807"/>
                  <a:pt x="1755928" y="477054"/>
                </a:cubicBezTo>
                <a:cubicBezTo>
                  <a:pt x="1595786" y="485301"/>
                  <a:pt x="1414909" y="442309"/>
                  <a:pt x="1250955" y="477054"/>
                </a:cubicBezTo>
                <a:cubicBezTo>
                  <a:pt x="1087001" y="511799"/>
                  <a:pt x="808899" y="412445"/>
                  <a:pt x="608263" y="477054"/>
                </a:cubicBezTo>
                <a:cubicBezTo>
                  <a:pt x="407627" y="541663"/>
                  <a:pt x="241159" y="424465"/>
                  <a:pt x="0" y="477054"/>
                </a:cubicBezTo>
                <a:cubicBezTo>
                  <a:pt x="-24471" y="257107"/>
                  <a:pt x="18913" y="191507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Eigenvector</a:t>
            </a:r>
            <a:r>
              <a:rPr lang="en-PH" sz="2500" dirty="0"/>
              <a:t> (direction)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D7D2E-611F-7E95-1AB2-6149D4B84A1F}"/>
              </a:ext>
            </a:extLst>
          </p:cNvPr>
          <p:cNvSpPr txBox="1"/>
          <p:nvPr/>
        </p:nvSpPr>
        <p:spPr>
          <a:xfrm>
            <a:off x="7538295" y="4091951"/>
            <a:ext cx="3699689" cy="477054"/>
          </a:xfrm>
          <a:custGeom>
            <a:avLst/>
            <a:gdLst>
              <a:gd name="csX0" fmla="*/ 0 w 3699689"/>
              <a:gd name="csY0" fmla="*/ 0 h 477054"/>
              <a:gd name="csX1" fmla="*/ 602521 w 3699689"/>
              <a:gd name="csY1" fmla="*/ 0 h 477054"/>
              <a:gd name="csX2" fmla="*/ 1205042 w 3699689"/>
              <a:gd name="csY2" fmla="*/ 0 h 477054"/>
              <a:gd name="csX3" fmla="*/ 1770565 w 3699689"/>
              <a:gd name="csY3" fmla="*/ 0 h 477054"/>
              <a:gd name="csX4" fmla="*/ 2299092 w 3699689"/>
              <a:gd name="csY4" fmla="*/ 0 h 477054"/>
              <a:gd name="csX5" fmla="*/ 2753626 w 3699689"/>
              <a:gd name="csY5" fmla="*/ 0 h 477054"/>
              <a:gd name="csX6" fmla="*/ 3208159 w 3699689"/>
              <a:gd name="csY6" fmla="*/ 0 h 477054"/>
              <a:gd name="csX7" fmla="*/ 3699689 w 3699689"/>
              <a:gd name="csY7" fmla="*/ 0 h 477054"/>
              <a:gd name="csX8" fmla="*/ 3699689 w 3699689"/>
              <a:gd name="csY8" fmla="*/ 477054 h 477054"/>
              <a:gd name="csX9" fmla="*/ 3134165 w 3699689"/>
              <a:gd name="csY9" fmla="*/ 477054 h 477054"/>
              <a:gd name="csX10" fmla="*/ 2679632 w 3699689"/>
              <a:gd name="csY10" fmla="*/ 477054 h 477054"/>
              <a:gd name="csX11" fmla="*/ 2077111 w 3699689"/>
              <a:gd name="csY11" fmla="*/ 477054 h 477054"/>
              <a:gd name="csX12" fmla="*/ 1622578 w 3699689"/>
              <a:gd name="csY12" fmla="*/ 477054 h 477054"/>
              <a:gd name="csX13" fmla="*/ 1020057 w 3699689"/>
              <a:gd name="csY13" fmla="*/ 477054 h 477054"/>
              <a:gd name="csX14" fmla="*/ 0 w 3699689"/>
              <a:gd name="csY14" fmla="*/ 477054 h 477054"/>
              <a:gd name="csX15" fmla="*/ 0 w 3699689"/>
              <a:gd name="csY15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699689" h="477054" extrusionOk="0">
                <a:moveTo>
                  <a:pt x="0" y="0"/>
                </a:moveTo>
                <a:cubicBezTo>
                  <a:pt x="250509" y="-31216"/>
                  <a:pt x="365637" y="54316"/>
                  <a:pt x="602521" y="0"/>
                </a:cubicBezTo>
                <a:cubicBezTo>
                  <a:pt x="839405" y="-54316"/>
                  <a:pt x="933077" y="64152"/>
                  <a:pt x="1205042" y="0"/>
                </a:cubicBezTo>
                <a:cubicBezTo>
                  <a:pt x="1477007" y="-64152"/>
                  <a:pt x="1631121" y="49421"/>
                  <a:pt x="1770565" y="0"/>
                </a:cubicBezTo>
                <a:cubicBezTo>
                  <a:pt x="1910009" y="-49421"/>
                  <a:pt x="2151226" y="60268"/>
                  <a:pt x="2299092" y="0"/>
                </a:cubicBezTo>
                <a:cubicBezTo>
                  <a:pt x="2446958" y="-60268"/>
                  <a:pt x="2610856" y="40165"/>
                  <a:pt x="2753626" y="0"/>
                </a:cubicBezTo>
                <a:cubicBezTo>
                  <a:pt x="2896396" y="-40165"/>
                  <a:pt x="3050425" y="26602"/>
                  <a:pt x="3208159" y="0"/>
                </a:cubicBezTo>
                <a:cubicBezTo>
                  <a:pt x="3365893" y="-26602"/>
                  <a:pt x="3544871" y="54561"/>
                  <a:pt x="3699689" y="0"/>
                </a:cubicBezTo>
                <a:cubicBezTo>
                  <a:pt x="3718375" y="178763"/>
                  <a:pt x="3658015" y="238531"/>
                  <a:pt x="3699689" y="477054"/>
                </a:cubicBezTo>
                <a:cubicBezTo>
                  <a:pt x="3510487" y="488519"/>
                  <a:pt x="3372898" y="411677"/>
                  <a:pt x="3134165" y="477054"/>
                </a:cubicBezTo>
                <a:cubicBezTo>
                  <a:pt x="2895432" y="542431"/>
                  <a:pt x="2865056" y="441206"/>
                  <a:pt x="2679632" y="477054"/>
                </a:cubicBezTo>
                <a:cubicBezTo>
                  <a:pt x="2494208" y="512902"/>
                  <a:pt x="2361206" y="440158"/>
                  <a:pt x="2077111" y="477054"/>
                </a:cubicBezTo>
                <a:cubicBezTo>
                  <a:pt x="1793016" y="513950"/>
                  <a:pt x="1837602" y="469097"/>
                  <a:pt x="1622578" y="477054"/>
                </a:cubicBezTo>
                <a:cubicBezTo>
                  <a:pt x="1407554" y="485011"/>
                  <a:pt x="1305594" y="411582"/>
                  <a:pt x="1020057" y="477054"/>
                </a:cubicBezTo>
                <a:cubicBezTo>
                  <a:pt x="734520" y="542526"/>
                  <a:pt x="378626" y="412556"/>
                  <a:pt x="0" y="477054"/>
                </a:cubicBezTo>
                <a:cubicBezTo>
                  <a:pt x="-40419" y="354984"/>
                  <a:pt x="31905" y="118858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Eigenvalues</a:t>
            </a:r>
            <a:r>
              <a:rPr lang="en-PH" sz="2500" dirty="0"/>
              <a:t> (magnitude)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C73DB-F361-F656-0C76-FEC40A33ECA7}"/>
              </a:ext>
            </a:extLst>
          </p:cNvPr>
          <p:cNvSpPr txBox="1"/>
          <p:nvPr/>
        </p:nvSpPr>
        <p:spPr>
          <a:xfrm>
            <a:off x="1591733" y="5257497"/>
            <a:ext cx="9453866" cy="1246495"/>
          </a:xfrm>
          <a:custGeom>
            <a:avLst/>
            <a:gdLst>
              <a:gd name="csX0" fmla="*/ 0 w 9453866"/>
              <a:gd name="csY0" fmla="*/ 0 h 1246495"/>
              <a:gd name="csX1" fmla="*/ 779944 w 9453866"/>
              <a:gd name="csY1" fmla="*/ 0 h 1246495"/>
              <a:gd name="csX2" fmla="*/ 1559888 w 9453866"/>
              <a:gd name="csY2" fmla="*/ 0 h 1246495"/>
              <a:gd name="csX3" fmla="*/ 2245293 w 9453866"/>
              <a:gd name="csY3" fmla="*/ 0 h 1246495"/>
              <a:gd name="csX4" fmla="*/ 2836160 w 9453866"/>
              <a:gd name="csY4" fmla="*/ 0 h 1246495"/>
              <a:gd name="csX5" fmla="*/ 3237949 w 9453866"/>
              <a:gd name="csY5" fmla="*/ 0 h 1246495"/>
              <a:gd name="csX6" fmla="*/ 3639738 w 9453866"/>
              <a:gd name="csY6" fmla="*/ 0 h 1246495"/>
              <a:gd name="csX7" fmla="*/ 4041528 w 9453866"/>
              <a:gd name="csY7" fmla="*/ 0 h 1246495"/>
              <a:gd name="csX8" fmla="*/ 4821472 w 9453866"/>
              <a:gd name="csY8" fmla="*/ 0 h 1246495"/>
              <a:gd name="csX9" fmla="*/ 5601416 w 9453866"/>
              <a:gd name="csY9" fmla="*/ 0 h 1246495"/>
              <a:gd name="csX10" fmla="*/ 6003205 w 9453866"/>
              <a:gd name="csY10" fmla="*/ 0 h 1246495"/>
              <a:gd name="csX11" fmla="*/ 6499533 w 9453866"/>
              <a:gd name="csY11" fmla="*/ 0 h 1246495"/>
              <a:gd name="csX12" fmla="*/ 7184938 w 9453866"/>
              <a:gd name="csY12" fmla="*/ 0 h 1246495"/>
              <a:gd name="csX13" fmla="*/ 7775805 w 9453866"/>
              <a:gd name="csY13" fmla="*/ 0 h 1246495"/>
              <a:gd name="csX14" fmla="*/ 8177594 w 9453866"/>
              <a:gd name="csY14" fmla="*/ 0 h 1246495"/>
              <a:gd name="csX15" fmla="*/ 8768461 w 9453866"/>
              <a:gd name="csY15" fmla="*/ 0 h 1246495"/>
              <a:gd name="csX16" fmla="*/ 9453866 w 9453866"/>
              <a:gd name="csY16" fmla="*/ 0 h 1246495"/>
              <a:gd name="csX17" fmla="*/ 9453866 w 9453866"/>
              <a:gd name="csY17" fmla="*/ 390568 h 1246495"/>
              <a:gd name="csX18" fmla="*/ 9453866 w 9453866"/>
              <a:gd name="csY18" fmla="*/ 830997 h 1246495"/>
              <a:gd name="csX19" fmla="*/ 9453866 w 9453866"/>
              <a:gd name="csY19" fmla="*/ 1246495 h 1246495"/>
              <a:gd name="csX20" fmla="*/ 8862999 w 9453866"/>
              <a:gd name="csY20" fmla="*/ 1246495 h 1246495"/>
              <a:gd name="csX21" fmla="*/ 8177594 w 9453866"/>
              <a:gd name="csY21" fmla="*/ 1246495 h 1246495"/>
              <a:gd name="csX22" fmla="*/ 7397650 w 9453866"/>
              <a:gd name="csY22" fmla="*/ 1246495 h 1246495"/>
              <a:gd name="csX23" fmla="*/ 6806784 w 9453866"/>
              <a:gd name="csY23" fmla="*/ 1246495 h 1246495"/>
              <a:gd name="csX24" fmla="*/ 6499533 w 9453866"/>
              <a:gd name="csY24" fmla="*/ 1246495 h 1246495"/>
              <a:gd name="csX25" fmla="*/ 6192282 w 9453866"/>
              <a:gd name="csY25" fmla="*/ 1246495 h 1246495"/>
              <a:gd name="csX26" fmla="*/ 5412338 w 9453866"/>
              <a:gd name="csY26" fmla="*/ 1246495 h 1246495"/>
              <a:gd name="csX27" fmla="*/ 4916010 w 9453866"/>
              <a:gd name="csY27" fmla="*/ 1246495 h 1246495"/>
              <a:gd name="csX28" fmla="*/ 4325144 w 9453866"/>
              <a:gd name="csY28" fmla="*/ 1246495 h 1246495"/>
              <a:gd name="csX29" fmla="*/ 3923354 w 9453866"/>
              <a:gd name="csY29" fmla="*/ 1246495 h 1246495"/>
              <a:gd name="csX30" fmla="*/ 3616104 w 9453866"/>
              <a:gd name="csY30" fmla="*/ 1246495 h 1246495"/>
              <a:gd name="csX31" fmla="*/ 3214314 w 9453866"/>
              <a:gd name="csY31" fmla="*/ 1246495 h 1246495"/>
              <a:gd name="csX32" fmla="*/ 2623448 w 9453866"/>
              <a:gd name="csY32" fmla="*/ 1246495 h 1246495"/>
              <a:gd name="csX33" fmla="*/ 2221659 w 9453866"/>
              <a:gd name="csY33" fmla="*/ 1246495 h 1246495"/>
              <a:gd name="csX34" fmla="*/ 1441715 w 9453866"/>
              <a:gd name="csY34" fmla="*/ 1246495 h 1246495"/>
              <a:gd name="csX35" fmla="*/ 850848 w 9453866"/>
              <a:gd name="csY35" fmla="*/ 1246495 h 1246495"/>
              <a:gd name="csX36" fmla="*/ 0 w 9453866"/>
              <a:gd name="csY36" fmla="*/ 1246495 h 1246495"/>
              <a:gd name="csX37" fmla="*/ 0 w 9453866"/>
              <a:gd name="csY37" fmla="*/ 818532 h 1246495"/>
              <a:gd name="csX38" fmla="*/ 0 w 9453866"/>
              <a:gd name="csY38" fmla="*/ 440428 h 1246495"/>
              <a:gd name="csX39" fmla="*/ 0 w 9453866"/>
              <a:gd name="csY39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</a:cxnLst>
            <a:rect l="l" t="t" r="r" b="b"/>
            <a:pathLst>
              <a:path w="9453866" h="1246495" extrusionOk="0">
                <a:moveTo>
                  <a:pt x="0" y="0"/>
                </a:moveTo>
                <a:cubicBezTo>
                  <a:pt x="230369" y="-78363"/>
                  <a:pt x="515568" y="46420"/>
                  <a:pt x="779944" y="0"/>
                </a:cubicBezTo>
                <a:cubicBezTo>
                  <a:pt x="1044320" y="-46420"/>
                  <a:pt x="1322251" y="54764"/>
                  <a:pt x="1559888" y="0"/>
                </a:cubicBezTo>
                <a:cubicBezTo>
                  <a:pt x="1797525" y="-54764"/>
                  <a:pt x="2102441" y="37039"/>
                  <a:pt x="2245293" y="0"/>
                </a:cubicBezTo>
                <a:cubicBezTo>
                  <a:pt x="2388146" y="-37039"/>
                  <a:pt x="2577492" y="15919"/>
                  <a:pt x="2836160" y="0"/>
                </a:cubicBezTo>
                <a:cubicBezTo>
                  <a:pt x="3094828" y="-15919"/>
                  <a:pt x="3061481" y="41420"/>
                  <a:pt x="3237949" y="0"/>
                </a:cubicBezTo>
                <a:cubicBezTo>
                  <a:pt x="3414417" y="-41420"/>
                  <a:pt x="3451303" y="37307"/>
                  <a:pt x="3639738" y="0"/>
                </a:cubicBezTo>
                <a:cubicBezTo>
                  <a:pt x="3828173" y="-37307"/>
                  <a:pt x="3871976" y="47087"/>
                  <a:pt x="4041528" y="0"/>
                </a:cubicBezTo>
                <a:cubicBezTo>
                  <a:pt x="4211080" y="-47087"/>
                  <a:pt x="4588827" y="77129"/>
                  <a:pt x="4821472" y="0"/>
                </a:cubicBezTo>
                <a:cubicBezTo>
                  <a:pt x="5054117" y="-77129"/>
                  <a:pt x="5436176" y="72350"/>
                  <a:pt x="5601416" y="0"/>
                </a:cubicBezTo>
                <a:cubicBezTo>
                  <a:pt x="5766656" y="-72350"/>
                  <a:pt x="5904315" y="1122"/>
                  <a:pt x="6003205" y="0"/>
                </a:cubicBezTo>
                <a:cubicBezTo>
                  <a:pt x="6102095" y="-1122"/>
                  <a:pt x="6311848" y="8605"/>
                  <a:pt x="6499533" y="0"/>
                </a:cubicBezTo>
                <a:cubicBezTo>
                  <a:pt x="6687218" y="-8605"/>
                  <a:pt x="6889778" y="13481"/>
                  <a:pt x="7184938" y="0"/>
                </a:cubicBezTo>
                <a:cubicBezTo>
                  <a:pt x="7480098" y="-13481"/>
                  <a:pt x="7585515" y="24404"/>
                  <a:pt x="7775805" y="0"/>
                </a:cubicBezTo>
                <a:cubicBezTo>
                  <a:pt x="7966095" y="-24404"/>
                  <a:pt x="8082801" y="9714"/>
                  <a:pt x="8177594" y="0"/>
                </a:cubicBezTo>
                <a:cubicBezTo>
                  <a:pt x="8272387" y="-9714"/>
                  <a:pt x="8565879" y="17068"/>
                  <a:pt x="8768461" y="0"/>
                </a:cubicBezTo>
                <a:cubicBezTo>
                  <a:pt x="8971043" y="-17068"/>
                  <a:pt x="9219907" y="49311"/>
                  <a:pt x="9453866" y="0"/>
                </a:cubicBezTo>
                <a:cubicBezTo>
                  <a:pt x="9495206" y="172515"/>
                  <a:pt x="9427453" y="306120"/>
                  <a:pt x="9453866" y="390568"/>
                </a:cubicBezTo>
                <a:cubicBezTo>
                  <a:pt x="9480279" y="475016"/>
                  <a:pt x="9444690" y="690656"/>
                  <a:pt x="9453866" y="830997"/>
                </a:cubicBezTo>
                <a:cubicBezTo>
                  <a:pt x="9463042" y="971338"/>
                  <a:pt x="9432137" y="1067943"/>
                  <a:pt x="9453866" y="1246495"/>
                </a:cubicBezTo>
                <a:cubicBezTo>
                  <a:pt x="9187496" y="1301661"/>
                  <a:pt x="8991305" y="1227055"/>
                  <a:pt x="8862999" y="1246495"/>
                </a:cubicBezTo>
                <a:cubicBezTo>
                  <a:pt x="8734693" y="1265935"/>
                  <a:pt x="8372777" y="1178563"/>
                  <a:pt x="8177594" y="1246495"/>
                </a:cubicBezTo>
                <a:cubicBezTo>
                  <a:pt x="7982411" y="1314427"/>
                  <a:pt x="7744246" y="1163448"/>
                  <a:pt x="7397650" y="1246495"/>
                </a:cubicBezTo>
                <a:cubicBezTo>
                  <a:pt x="7051054" y="1329542"/>
                  <a:pt x="6932972" y="1187133"/>
                  <a:pt x="6806784" y="1246495"/>
                </a:cubicBezTo>
                <a:cubicBezTo>
                  <a:pt x="6680596" y="1305857"/>
                  <a:pt x="6628059" y="1242494"/>
                  <a:pt x="6499533" y="1246495"/>
                </a:cubicBezTo>
                <a:cubicBezTo>
                  <a:pt x="6371007" y="1250496"/>
                  <a:pt x="6293060" y="1220724"/>
                  <a:pt x="6192282" y="1246495"/>
                </a:cubicBezTo>
                <a:cubicBezTo>
                  <a:pt x="6091504" y="1272266"/>
                  <a:pt x="5682803" y="1182953"/>
                  <a:pt x="5412338" y="1246495"/>
                </a:cubicBezTo>
                <a:cubicBezTo>
                  <a:pt x="5141873" y="1310037"/>
                  <a:pt x="5107048" y="1233144"/>
                  <a:pt x="4916010" y="1246495"/>
                </a:cubicBezTo>
                <a:cubicBezTo>
                  <a:pt x="4724972" y="1259846"/>
                  <a:pt x="4564756" y="1236959"/>
                  <a:pt x="4325144" y="1246495"/>
                </a:cubicBezTo>
                <a:cubicBezTo>
                  <a:pt x="4085532" y="1256031"/>
                  <a:pt x="4060074" y="1227772"/>
                  <a:pt x="3923354" y="1246495"/>
                </a:cubicBezTo>
                <a:cubicBezTo>
                  <a:pt x="3786634" y="1265218"/>
                  <a:pt x="3740970" y="1228847"/>
                  <a:pt x="3616104" y="1246495"/>
                </a:cubicBezTo>
                <a:cubicBezTo>
                  <a:pt x="3491238" y="1264143"/>
                  <a:pt x="3345190" y="1212460"/>
                  <a:pt x="3214314" y="1246495"/>
                </a:cubicBezTo>
                <a:cubicBezTo>
                  <a:pt x="3083438" y="1280530"/>
                  <a:pt x="2808463" y="1224276"/>
                  <a:pt x="2623448" y="1246495"/>
                </a:cubicBezTo>
                <a:cubicBezTo>
                  <a:pt x="2438433" y="1268714"/>
                  <a:pt x="2346965" y="1235911"/>
                  <a:pt x="2221659" y="1246495"/>
                </a:cubicBezTo>
                <a:cubicBezTo>
                  <a:pt x="2096353" y="1257079"/>
                  <a:pt x="1670739" y="1225764"/>
                  <a:pt x="1441715" y="1246495"/>
                </a:cubicBezTo>
                <a:cubicBezTo>
                  <a:pt x="1212691" y="1267226"/>
                  <a:pt x="1024052" y="1219017"/>
                  <a:pt x="850848" y="1246495"/>
                </a:cubicBezTo>
                <a:cubicBezTo>
                  <a:pt x="677644" y="1273973"/>
                  <a:pt x="330688" y="1177653"/>
                  <a:pt x="0" y="1246495"/>
                </a:cubicBezTo>
                <a:cubicBezTo>
                  <a:pt x="-26410" y="1119178"/>
                  <a:pt x="31456" y="942620"/>
                  <a:pt x="0" y="818532"/>
                </a:cubicBezTo>
                <a:cubicBezTo>
                  <a:pt x="-31456" y="694444"/>
                  <a:pt x="16438" y="618128"/>
                  <a:pt x="0" y="440428"/>
                </a:cubicBezTo>
                <a:cubicBezTo>
                  <a:pt x="-16438" y="262728"/>
                  <a:pt x="39837" y="13106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When we apply </a:t>
            </a:r>
            <a:r>
              <a:rPr lang="en-US" sz="2500" b="1" dirty="0">
                <a:solidFill>
                  <a:srgbClr val="002060"/>
                </a:solidFill>
              </a:rPr>
              <a:t>linear transformation, </a:t>
            </a:r>
            <a:r>
              <a:rPr lang="en-US" sz="2500" dirty="0"/>
              <a:t>we need to know in which </a:t>
            </a:r>
            <a:r>
              <a:rPr lang="en-US" sz="2500" b="1" dirty="0"/>
              <a:t>direction</a:t>
            </a:r>
            <a:r>
              <a:rPr lang="en-US" sz="2500" dirty="0"/>
              <a:t> and how long (</a:t>
            </a:r>
            <a:r>
              <a:rPr lang="en-US" sz="2500" b="1" dirty="0"/>
              <a:t>magnitude) </a:t>
            </a:r>
            <a:r>
              <a:rPr lang="en-US" sz="2500" dirty="0"/>
              <a:t> it gets stretched or compressed</a:t>
            </a:r>
            <a:r>
              <a:rPr lang="en-US" sz="2500" b="1" dirty="0"/>
              <a:t>. 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7116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A80276-0334-D33F-0576-3A0C039E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7DAD98-BC47-32BF-046F-33EAB94EC8EC}"/>
                  </a:ext>
                </a:extLst>
              </p:cNvPr>
              <p:cNvSpPr txBox="1"/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37DAD98-BC47-32BF-046F-33EAB94EC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84" y="-419438"/>
                <a:ext cx="2061152" cy="28219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9E50503-2A84-8CDE-78FA-CED9DEB0A2EE}"/>
              </a:ext>
            </a:extLst>
          </p:cNvPr>
          <p:cNvGraphicFramePr/>
          <p:nvPr/>
        </p:nvGraphicFramePr>
        <p:xfrm>
          <a:off x="2765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F6F3DC0-10F8-E207-B2E2-27001F229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543488"/>
              </p:ext>
            </p:extLst>
          </p:nvPr>
        </p:nvGraphicFramePr>
        <p:xfrm>
          <a:off x="6791657" y="203087"/>
          <a:ext cx="4576106" cy="39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CB07E1-5A64-2825-E8B0-2F652AE32FF2}"/>
                  </a:ext>
                </a:extLst>
              </p:cNvPr>
              <p:cNvSpPr txBox="1"/>
              <p:nvPr/>
            </p:nvSpPr>
            <p:spPr>
              <a:xfrm>
                <a:off x="2968270" y="1034158"/>
                <a:ext cx="668901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3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CB07E1-5A64-2825-E8B0-2F652AE32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270" y="1034158"/>
                <a:ext cx="668901" cy="766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01DFC794-CA1E-5A34-CF7D-6C931D03D02F}"/>
              </a:ext>
            </a:extLst>
          </p:cNvPr>
          <p:cNvSpPr/>
          <p:nvPr/>
        </p:nvSpPr>
        <p:spPr>
          <a:xfrm>
            <a:off x="5431471" y="188194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68EF49-A27F-C800-D18F-332625DC7CA4}"/>
              </a:ext>
            </a:extLst>
          </p:cNvPr>
          <p:cNvSpPr/>
          <p:nvPr/>
        </p:nvSpPr>
        <p:spPr>
          <a:xfrm>
            <a:off x="2107410" y="1667060"/>
            <a:ext cx="914400" cy="9144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82D641-03F8-1BD9-30D9-F40113593FD5}"/>
              </a:ext>
            </a:extLst>
          </p:cNvPr>
          <p:cNvSpPr/>
          <p:nvPr/>
        </p:nvSpPr>
        <p:spPr>
          <a:xfrm rot="20428056">
            <a:off x="7003796" y="1786584"/>
            <a:ext cx="4161546" cy="569632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5393DA-4725-177F-1644-F6D54480500F}"/>
              </a:ext>
            </a:extLst>
          </p:cNvPr>
          <p:cNvCxnSpPr>
            <a:cxnSpLocks/>
            <a:endCxn id="2" idx="7"/>
          </p:cNvCxnSpPr>
          <p:nvPr/>
        </p:nvCxnSpPr>
        <p:spPr>
          <a:xfrm flipV="1">
            <a:off x="2596764" y="1800971"/>
            <a:ext cx="291135" cy="285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875B49-EACE-DC64-0ADA-FB17E04F3D5D}"/>
              </a:ext>
            </a:extLst>
          </p:cNvPr>
          <p:cNvCxnSpPr>
            <a:cxnSpLocks/>
            <a:endCxn id="3" idx="6"/>
          </p:cNvCxnSpPr>
          <p:nvPr/>
        </p:nvCxnSpPr>
        <p:spPr>
          <a:xfrm flipV="1">
            <a:off x="9079710" y="1375715"/>
            <a:ext cx="1965889" cy="724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8FF22-108A-CEC8-5CC4-805AFBAFED4B}"/>
                  </a:ext>
                </a:extLst>
              </p:cNvPr>
              <p:cNvSpPr txBox="1"/>
              <p:nvPr/>
            </p:nvSpPr>
            <p:spPr>
              <a:xfrm>
                <a:off x="10733038" y="1562106"/>
                <a:ext cx="50494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38FF22-108A-CEC8-5CC4-805AFBAFE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3038" y="1562106"/>
                <a:ext cx="50494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934CAC-9C5F-C03E-1873-A35D195AE6D6}"/>
              </a:ext>
            </a:extLst>
          </p:cNvPr>
          <p:cNvCxnSpPr>
            <a:cxnSpLocks/>
          </p:cNvCxnSpPr>
          <p:nvPr/>
        </p:nvCxnSpPr>
        <p:spPr>
          <a:xfrm flipH="1" flipV="1">
            <a:off x="2249488" y="1792939"/>
            <a:ext cx="298160" cy="2740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DCD08-0088-08F1-A24D-22BC37A37109}"/>
                  </a:ext>
                </a:extLst>
              </p:cNvPr>
              <p:cNvSpPr txBox="1"/>
              <p:nvPr/>
            </p:nvSpPr>
            <p:spPr>
              <a:xfrm>
                <a:off x="1206489" y="1034158"/>
                <a:ext cx="95583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3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7DCD08-0088-08F1-A24D-22BC37A37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489" y="1034158"/>
                <a:ext cx="955839" cy="766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7BA001-BE2B-F72A-C142-DAC0F1BBCF0D}"/>
              </a:ext>
            </a:extLst>
          </p:cNvPr>
          <p:cNvCxnSpPr>
            <a:cxnSpLocks/>
          </p:cNvCxnSpPr>
          <p:nvPr/>
        </p:nvCxnSpPr>
        <p:spPr>
          <a:xfrm flipH="1" flipV="1">
            <a:off x="8822267" y="1825942"/>
            <a:ext cx="298160" cy="2740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B47BF-A80D-7A0D-F6CA-AAB33F197888}"/>
                  </a:ext>
                </a:extLst>
              </p:cNvPr>
              <p:cNvSpPr txBox="1"/>
              <p:nvPr/>
            </p:nvSpPr>
            <p:spPr>
              <a:xfrm>
                <a:off x="8329216" y="1420279"/>
                <a:ext cx="29174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DFB47BF-A80D-7A0D-F6CA-AAB33F197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16" y="1420279"/>
                <a:ext cx="29174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3368EDD-30DB-5189-A570-BF180DF0380E}"/>
              </a:ext>
            </a:extLst>
          </p:cNvPr>
          <p:cNvSpPr txBox="1"/>
          <p:nvPr/>
        </p:nvSpPr>
        <p:spPr>
          <a:xfrm>
            <a:off x="843112" y="4091951"/>
            <a:ext cx="3442996" cy="477054"/>
          </a:xfrm>
          <a:custGeom>
            <a:avLst/>
            <a:gdLst>
              <a:gd name="csX0" fmla="*/ 0 w 3442996"/>
              <a:gd name="csY0" fmla="*/ 0 h 477054"/>
              <a:gd name="csX1" fmla="*/ 642693 w 3442996"/>
              <a:gd name="csY1" fmla="*/ 0 h 477054"/>
              <a:gd name="csX2" fmla="*/ 1285385 w 3442996"/>
              <a:gd name="csY2" fmla="*/ 0 h 477054"/>
              <a:gd name="csX3" fmla="*/ 1893648 w 3442996"/>
              <a:gd name="csY3" fmla="*/ 0 h 477054"/>
              <a:gd name="csX4" fmla="*/ 2467480 w 3442996"/>
              <a:gd name="csY4" fmla="*/ 0 h 477054"/>
              <a:gd name="csX5" fmla="*/ 3442996 w 3442996"/>
              <a:gd name="csY5" fmla="*/ 0 h 477054"/>
              <a:gd name="csX6" fmla="*/ 3442996 w 3442996"/>
              <a:gd name="csY6" fmla="*/ 477054 h 477054"/>
              <a:gd name="csX7" fmla="*/ 2869163 w 3442996"/>
              <a:gd name="csY7" fmla="*/ 477054 h 477054"/>
              <a:gd name="csX8" fmla="*/ 2329761 w 3442996"/>
              <a:gd name="csY8" fmla="*/ 477054 h 477054"/>
              <a:gd name="csX9" fmla="*/ 1755928 w 3442996"/>
              <a:gd name="csY9" fmla="*/ 477054 h 477054"/>
              <a:gd name="csX10" fmla="*/ 1250955 w 3442996"/>
              <a:gd name="csY10" fmla="*/ 477054 h 477054"/>
              <a:gd name="csX11" fmla="*/ 608263 w 3442996"/>
              <a:gd name="csY11" fmla="*/ 477054 h 477054"/>
              <a:gd name="csX12" fmla="*/ 0 w 3442996"/>
              <a:gd name="csY12" fmla="*/ 477054 h 477054"/>
              <a:gd name="csX13" fmla="*/ 0 w 3442996"/>
              <a:gd name="csY1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3442996" h="477054" extrusionOk="0">
                <a:moveTo>
                  <a:pt x="0" y="0"/>
                </a:moveTo>
                <a:cubicBezTo>
                  <a:pt x="189078" y="-34191"/>
                  <a:pt x="346095" y="73137"/>
                  <a:pt x="642693" y="0"/>
                </a:cubicBezTo>
                <a:cubicBezTo>
                  <a:pt x="939291" y="-73137"/>
                  <a:pt x="978379" y="67473"/>
                  <a:pt x="1285385" y="0"/>
                </a:cubicBezTo>
                <a:cubicBezTo>
                  <a:pt x="1592391" y="-67473"/>
                  <a:pt x="1596061" y="37229"/>
                  <a:pt x="1893648" y="0"/>
                </a:cubicBezTo>
                <a:cubicBezTo>
                  <a:pt x="2191235" y="-37229"/>
                  <a:pt x="2245656" y="54335"/>
                  <a:pt x="2467480" y="0"/>
                </a:cubicBezTo>
                <a:cubicBezTo>
                  <a:pt x="2689304" y="-54335"/>
                  <a:pt x="3109086" y="57733"/>
                  <a:pt x="3442996" y="0"/>
                </a:cubicBezTo>
                <a:cubicBezTo>
                  <a:pt x="3454342" y="229460"/>
                  <a:pt x="3439050" y="250904"/>
                  <a:pt x="3442996" y="477054"/>
                </a:cubicBezTo>
                <a:cubicBezTo>
                  <a:pt x="3255784" y="487457"/>
                  <a:pt x="3022678" y="424258"/>
                  <a:pt x="2869163" y="477054"/>
                </a:cubicBezTo>
                <a:cubicBezTo>
                  <a:pt x="2715648" y="529850"/>
                  <a:pt x="2586345" y="412727"/>
                  <a:pt x="2329761" y="477054"/>
                </a:cubicBezTo>
                <a:cubicBezTo>
                  <a:pt x="2073177" y="541381"/>
                  <a:pt x="1916070" y="468807"/>
                  <a:pt x="1755928" y="477054"/>
                </a:cubicBezTo>
                <a:cubicBezTo>
                  <a:pt x="1595786" y="485301"/>
                  <a:pt x="1414909" y="442309"/>
                  <a:pt x="1250955" y="477054"/>
                </a:cubicBezTo>
                <a:cubicBezTo>
                  <a:pt x="1087001" y="511799"/>
                  <a:pt x="808899" y="412445"/>
                  <a:pt x="608263" y="477054"/>
                </a:cubicBezTo>
                <a:cubicBezTo>
                  <a:pt x="407627" y="541663"/>
                  <a:pt x="241159" y="424465"/>
                  <a:pt x="0" y="477054"/>
                </a:cubicBezTo>
                <a:cubicBezTo>
                  <a:pt x="-24471" y="257107"/>
                  <a:pt x="18913" y="191507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Eigenvector</a:t>
            </a:r>
            <a:r>
              <a:rPr lang="en-PH" sz="2500" dirty="0"/>
              <a:t> (direction)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8BA40-87ED-6441-089D-E3029E367E1D}"/>
              </a:ext>
            </a:extLst>
          </p:cNvPr>
          <p:cNvSpPr txBox="1"/>
          <p:nvPr/>
        </p:nvSpPr>
        <p:spPr>
          <a:xfrm>
            <a:off x="7538295" y="4091951"/>
            <a:ext cx="3699689" cy="477054"/>
          </a:xfrm>
          <a:custGeom>
            <a:avLst/>
            <a:gdLst>
              <a:gd name="csX0" fmla="*/ 0 w 3699689"/>
              <a:gd name="csY0" fmla="*/ 0 h 477054"/>
              <a:gd name="csX1" fmla="*/ 602521 w 3699689"/>
              <a:gd name="csY1" fmla="*/ 0 h 477054"/>
              <a:gd name="csX2" fmla="*/ 1205042 w 3699689"/>
              <a:gd name="csY2" fmla="*/ 0 h 477054"/>
              <a:gd name="csX3" fmla="*/ 1770565 w 3699689"/>
              <a:gd name="csY3" fmla="*/ 0 h 477054"/>
              <a:gd name="csX4" fmla="*/ 2299092 w 3699689"/>
              <a:gd name="csY4" fmla="*/ 0 h 477054"/>
              <a:gd name="csX5" fmla="*/ 2753626 w 3699689"/>
              <a:gd name="csY5" fmla="*/ 0 h 477054"/>
              <a:gd name="csX6" fmla="*/ 3208159 w 3699689"/>
              <a:gd name="csY6" fmla="*/ 0 h 477054"/>
              <a:gd name="csX7" fmla="*/ 3699689 w 3699689"/>
              <a:gd name="csY7" fmla="*/ 0 h 477054"/>
              <a:gd name="csX8" fmla="*/ 3699689 w 3699689"/>
              <a:gd name="csY8" fmla="*/ 477054 h 477054"/>
              <a:gd name="csX9" fmla="*/ 3134165 w 3699689"/>
              <a:gd name="csY9" fmla="*/ 477054 h 477054"/>
              <a:gd name="csX10" fmla="*/ 2679632 w 3699689"/>
              <a:gd name="csY10" fmla="*/ 477054 h 477054"/>
              <a:gd name="csX11" fmla="*/ 2077111 w 3699689"/>
              <a:gd name="csY11" fmla="*/ 477054 h 477054"/>
              <a:gd name="csX12" fmla="*/ 1622578 w 3699689"/>
              <a:gd name="csY12" fmla="*/ 477054 h 477054"/>
              <a:gd name="csX13" fmla="*/ 1020057 w 3699689"/>
              <a:gd name="csY13" fmla="*/ 477054 h 477054"/>
              <a:gd name="csX14" fmla="*/ 0 w 3699689"/>
              <a:gd name="csY14" fmla="*/ 477054 h 477054"/>
              <a:gd name="csX15" fmla="*/ 0 w 3699689"/>
              <a:gd name="csY15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699689" h="477054" extrusionOk="0">
                <a:moveTo>
                  <a:pt x="0" y="0"/>
                </a:moveTo>
                <a:cubicBezTo>
                  <a:pt x="250509" y="-31216"/>
                  <a:pt x="365637" y="54316"/>
                  <a:pt x="602521" y="0"/>
                </a:cubicBezTo>
                <a:cubicBezTo>
                  <a:pt x="839405" y="-54316"/>
                  <a:pt x="933077" y="64152"/>
                  <a:pt x="1205042" y="0"/>
                </a:cubicBezTo>
                <a:cubicBezTo>
                  <a:pt x="1477007" y="-64152"/>
                  <a:pt x="1631121" y="49421"/>
                  <a:pt x="1770565" y="0"/>
                </a:cubicBezTo>
                <a:cubicBezTo>
                  <a:pt x="1910009" y="-49421"/>
                  <a:pt x="2151226" y="60268"/>
                  <a:pt x="2299092" y="0"/>
                </a:cubicBezTo>
                <a:cubicBezTo>
                  <a:pt x="2446958" y="-60268"/>
                  <a:pt x="2610856" y="40165"/>
                  <a:pt x="2753626" y="0"/>
                </a:cubicBezTo>
                <a:cubicBezTo>
                  <a:pt x="2896396" y="-40165"/>
                  <a:pt x="3050425" y="26602"/>
                  <a:pt x="3208159" y="0"/>
                </a:cubicBezTo>
                <a:cubicBezTo>
                  <a:pt x="3365893" y="-26602"/>
                  <a:pt x="3544871" y="54561"/>
                  <a:pt x="3699689" y="0"/>
                </a:cubicBezTo>
                <a:cubicBezTo>
                  <a:pt x="3718375" y="178763"/>
                  <a:pt x="3658015" y="238531"/>
                  <a:pt x="3699689" y="477054"/>
                </a:cubicBezTo>
                <a:cubicBezTo>
                  <a:pt x="3510487" y="488519"/>
                  <a:pt x="3372898" y="411677"/>
                  <a:pt x="3134165" y="477054"/>
                </a:cubicBezTo>
                <a:cubicBezTo>
                  <a:pt x="2895432" y="542431"/>
                  <a:pt x="2865056" y="441206"/>
                  <a:pt x="2679632" y="477054"/>
                </a:cubicBezTo>
                <a:cubicBezTo>
                  <a:pt x="2494208" y="512902"/>
                  <a:pt x="2361206" y="440158"/>
                  <a:pt x="2077111" y="477054"/>
                </a:cubicBezTo>
                <a:cubicBezTo>
                  <a:pt x="1793016" y="513950"/>
                  <a:pt x="1837602" y="469097"/>
                  <a:pt x="1622578" y="477054"/>
                </a:cubicBezTo>
                <a:cubicBezTo>
                  <a:pt x="1407554" y="485011"/>
                  <a:pt x="1305594" y="411582"/>
                  <a:pt x="1020057" y="477054"/>
                </a:cubicBezTo>
                <a:cubicBezTo>
                  <a:pt x="734520" y="542526"/>
                  <a:pt x="378626" y="412556"/>
                  <a:pt x="0" y="477054"/>
                </a:cubicBezTo>
                <a:cubicBezTo>
                  <a:pt x="-40419" y="354984"/>
                  <a:pt x="31905" y="118858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Eigenvalues</a:t>
            </a:r>
            <a:r>
              <a:rPr lang="en-PH" sz="2500" dirty="0"/>
              <a:t> (magnitude)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9AEA3-BFC0-8747-4E4C-D5E34A284CAF}"/>
              </a:ext>
            </a:extLst>
          </p:cNvPr>
          <p:cNvSpPr txBox="1"/>
          <p:nvPr/>
        </p:nvSpPr>
        <p:spPr>
          <a:xfrm>
            <a:off x="1591733" y="5257497"/>
            <a:ext cx="9453866" cy="1246495"/>
          </a:xfrm>
          <a:custGeom>
            <a:avLst/>
            <a:gdLst>
              <a:gd name="csX0" fmla="*/ 0 w 9453866"/>
              <a:gd name="csY0" fmla="*/ 0 h 1246495"/>
              <a:gd name="csX1" fmla="*/ 779944 w 9453866"/>
              <a:gd name="csY1" fmla="*/ 0 h 1246495"/>
              <a:gd name="csX2" fmla="*/ 1559888 w 9453866"/>
              <a:gd name="csY2" fmla="*/ 0 h 1246495"/>
              <a:gd name="csX3" fmla="*/ 2245293 w 9453866"/>
              <a:gd name="csY3" fmla="*/ 0 h 1246495"/>
              <a:gd name="csX4" fmla="*/ 2836160 w 9453866"/>
              <a:gd name="csY4" fmla="*/ 0 h 1246495"/>
              <a:gd name="csX5" fmla="*/ 3237949 w 9453866"/>
              <a:gd name="csY5" fmla="*/ 0 h 1246495"/>
              <a:gd name="csX6" fmla="*/ 3639738 w 9453866"/>
              <a:gd name="csY6" fmla="*/ 0 h 1246495"/>
              <a:gd name="csX7" fmla="*/ 4041528 w 9453866"/>
              <a:gd name="csY7" fmla="*/ 0 h 1246495"/>
              <a:gd name="csX8" fmla="*/ 4821472 w 9453866"/>
              <a:gd name="csY8" fmla="*/ 0 h 1246495"/>
              <a:gd name="csX9" fmla="*/ 5601416 w 9453866"/>
              <a:gd name="csY9" fmla="*/ 0 h 1246495"/>
              <a:gd name="csX10" fmla="*/ 6003205 w 9453866"/>
              <a:gd name="csY10" fmla="*/ 0 h 1246495"/>
              <a:gd name="csX11" fmla="*/ 6499533 w 9453866"/>
              <a:gd name="csY11" fmla="*/ 0 h 1246495"/>
              <a:gd name="csX12" fmla="*/ 7184938 w 9453866"/>
              <a:gd name="csY12" fmla="*/ 0 h 1246495"/>
              <a:gd name="csX13" fmla="*/ 7775805 w 9453866"/>
              <a:gd name="csY13" fmla="*/ 0 h 1246495"/>
              <a:gd name="csX14" fmla="*/ 8177594 w 9453866"/>
              <a:gd name="csY14" fmla="*/ 0 h 1246495"/>
              <a:gd name="csX15" fmla="*/ 8768461 w 9453866"/>
              <a:gd name="csY15" fmla="*/ 0 h 1246495"/>
              <a:gd name="csX16" fmla="*/ 9453866 w 9453866"/>
              <a:gd name="csY16" fmla="*/ 0 h 1246495"/>
              <a:gd name="csX17" fmla="*/ 9453866 w 9453866"/>
              <a:gd name="csY17" fmla="*/ 390568 h 1246495"/>
              <a:gd name="csX18" fmla="*/ 9453866 w 9453866"/>
              <a:gd name="csY18" fmla="*/ 830997 h 1246495"/>
              <a:gd name="csX19" fmla="*/ 9453866 w 9453866"/>
              <a:gd name="csY19" fmla="*/ 1246495 h 1246495"/>
              <a:gd name="csX20" fmla="*/ 8862999 w 9453866"/>
              <a:gd name="csY20" fmla="*/ 1246495 h 1246495"/>
              <a:gd name="csX21" fmla="*/ 8177594 w 9453866"/>
              <a:gd name="csY21" fmla="*/ 1246495 h 1246495"/>
              <a:gd name="csX22" fmla="*/ 7397650 w 9453866"/>
              <a:gd name="csY22" fmla="*/ 1246495 h 1246495"/>
              <a:gd name="csX23" fmla="*/ 6806784 w 9453866"/>
              <a:gd name="csY23" fmla="*/ 1246495 h 1246495"/>
              <a:gd name="csX24" fmla="*/ 6499533 w 9453866"/>
              <a:gd name="csY24" fmla="*/ 1246495 h 1246495"/>
              <a:gd name="csX25" fmla="*/ 6192282 w 9453866"/>
              <a:gd name="csY25" fmla="*/ 1246495 h 1246495"/>
              <a:gd name="csX26" fmla="*/ 5412338 w 9453866"/>
              <a:gd name="csY26" fmla="*/ 1246495 h 1246495"/>
              <a:gd name="csX27" fmla="*/ 4916010 w 9453866"/>
              <a:gd name="csY27" fmla="*/ 1246495 h 1246495"/>
              <a:gd name="csX28" fmla="*/ 4325144 w 9453866"/>
              <a:gd name="csY28" fmla="*/ 1246495 h 1246495"/>
              <a:gd name="csX29" fmla="*/ 3923354 w 9453866"/>
              <a:gd name="csY29" fmla="*/ 1246495 h 1246495"/>
              <a:gd name="csX30" fmla="*/ 3616104 w 9453866"/>
              <a:gd name="csY30" fmla="*/ 1246495 h 1246495"/>
              <a:gd name="csX31" fmla="*/ 3214314 w 9453866"/>
              <a:gd name="csY31" fmla="*/ 1246495 h 1246495"/>
              <a:gd name="csX32" fmla="*/ 2623448 w 9453866"/>
              <a:gd name="csY32" fmla="*/ 1246495 h 1246495"/>
              <a:gd name="csX33" fmla="*/ 2221659 w 9453866"/>
              <a:gd name="csY33" fmla="*/ 1246495 h 1246495"/>
              <a:gd name="csX34" fmla="*/ 1441715 w 9453866"/>
              <a:gd name="csY34" fmla="*/ 1246495 h 1246495"/>
              <a:gd name="csX35" fmla="*/ 850848 w 9453866"/>
              <a:gd name="csY35" fmla="*/ 1246495 h 1246495"/>
              <a:gd name="csX36" fmla="*/ 0 w 9453866"/>
              <a:gd name="csY36" fmla="*/ 1246495 h 1246495"/>
              <a:gd name="csX37" fmla="*/ 0 w 9453866"/>
              <a:gd name="csY37" fmla="*/ 818532 h 1246495"/>
              <a:gd name="csX38" fmla="*/ 0 w 9453866"/>
              <a:gd name="csY38" fmla="*/ 440428 h 1246495"/>
              <a:gd name="csX39" fmla="*/ 0 w 9453866"/>
              <a:gd name="csY39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</a:cxnLst>
            <a:rect l="l" t="t" r="r" b="b"/>
            <a:pathLst>
              <a:path w="9453866" h="1246495" extrusionOk="0">
                <a:moveTo>
                  <a:pt x="0" y="0"/>
                </a:moveTo>
                <a:cubicBezTo>
                  <a:pt x="230369" y="-78363"/>
                  <a:pt x="515568" y="46420"/>
                  <a:pt x="779944" y="0"/>
                </a:cubicBezTo>
                <a:cubicBezTo>
                  <a:pt x="1044320" y="-46420"/>
                  <a:pt x="1322251" y="54764"/>
                  <a:pt x="1559888" y="0"/>
                </a:cubicBezTo>
                <a:cubicBezTo>
                  <a:pt x="1797525" y="-54764"/>
                  <a:pt x="2102441" y="37039"/>
                  <a:pt x="2245293" y="0"/>
                </a:cubicBezTo>
                <a:cubicBezTo>
                  <a:pt x="2388146" y="-37039"/>
                  <a:pt x="2577492" y="15919"/>
                  <a:pt x="2836160" y="0"/>
                </a:cubicBezTo>
                <a:cubicBezTo>
                  <a:pt x="3094828" y="-15919"/>
                  <a:pt x="3061481" y="41420"/>
                  <a:pt x="3237949" y="0"/>
                </a:cubicBezTo>
                <a:cubicBezTo>
                  <a:pt x="3414417" y="-41420"/>
                  <a:pt x="3451303" y="37307"/>
                  <a:pt x="3639738" y="0"/>
                </a:cubicBezTo>
                <a:cubicBezTo>
                  <a:pt x="3828173" y="-37307"/>
                  <a:pt x="3871976" y="47087"/>
                  <a:pt x="4041528" y="0"/>
                </a:cubicBezTo>
                <a:cubicBezTo>
                  <a:pt x="4211080" y="-47087"/>
                  <a:pt x="4588827" y="77129"/>
                  <a:pt x="4821472" y="0"/>
                </a:cubicBezTo>
                <a:cubicBezTo>
                  <a:pt x="5054117" y="-77129"/>
                  <a:pt x="5436176" y="72350"/>
                  <a:pt x="5601416" y="0"/>
                </a:cubicBezTo>
                <a:cubicBezTo>
                  <a:pt x="5766656" y="-72350"/>
                  <a:pt x="5904315" y="1122"/>
                  <a:pt x="6003205" y="0"/>
                </a:cubicBezTo>
                <a:cubicBezTo>
                  <a:pt x="6102095" y="-1122"/>
                  <a:pt x="6311848" y="8605"/>
                  <a:pt x="6499533" y="0"/>
                </a:cubicBezTo>
                <a:cubicBezTo>
                  <a:pt x="6687218" y="-8605"/>
                  <a:pt x="6889778" y="13481"/>
                  <a:pt x="7184938" y="0"/>
                </a:cubicBezTo>
                <a:cubicBezTo>
                  <a:pt x="7480098" y="-13481"/>
                  <a:pt x="7585515" y="24404"/>
                  <a:pt x="7775805" y="0"/>
                </a:cubicBezTo>
                <a:cubicBezTo>
                  <a:pt x="7966095" y="-24404"/>
                  <a:pt x="8082801" y="9714"/>
                  <a:pt x="8177594" y="0"/>
                </a:cubicBezTo>
                <a:cubicBezTo>
                  <a:pt x="8272387" y="-9714"/>
                  <a:pt x="8565879" y="17068"/>
                  <a:pt x="8768461" y="0"/>
                </a:cubicBezTo>
                <a:cubicBezTo>
                  <a:pt x="8971043" y="-17068"/>
                  <a:pt x="9219907" y="49311"/>
                  <a:pt x="9453866" y="0"/>
                </a:cubicBezTo>
                <a:cubicBezTo>
                  <a:pt x="9495206" y="172515"/>
                  <a:pt x="9427453" y="306120"/>
                  <a:pt x="9453866" y="390568"/>
                </a:cubicBezTo>
                <a:cubicBezTo>
                  <a:pt x="9480279" y="475016"/>
                  <a:pt x="9444690" y="690656"/>
                  <a:pt x="9453866" y="830997"/>
                </a:cubicBezTo>
                <a:cubicBezTo>
                  <a:pt x="9463042" y="971338"/>
                  <a:pt x="9432137" y="1067943"/>
                  <a:pt x="9453866" y="1246495"/>
                </a:cubicBezTo>
                <a:cubicBezTo>
                  <a:pt x="9187496" y="1301661"/>
                  <a:pt x="8991305" y="1227055"/>
                  <a:pt x="8862999" y="1246495"/>
                </a:cubicBezTo>
                <a:cubicBezTo>
                  <a:pt x="8734693" y="1265935"/>
                  <a:pt x="8372777" y="1178563"/>
                  <a:pt x="8177594" y="1246495"/>
                </a:cubicBezTo>
                <a:cubicBezTo>
                  <a:pt x="7982411" y="1314427"/>
                  <a:pt x="7744246" y="1163448"/>
                  <a:pt x="7397650" y="1246495"/>
                </a:cubicBezTo>
                <a:cubicBezTo>
                  <a:pt x="7051054" y="1329542"/>
                  <a:pt x="6932972" y="1187133"/>
                  <a:pt x="6806784" y="1246495"/>
                </a:cubicBezTo>
                <a:cubicBezTo>
                  <a:pt x="6680596" y="1305857"/>
                  <a:pt x="6628059" y="1242494"/>
                  <a:pt x="6499533" y="1246495"/>
                </a:cubicBezTo>
                <a:cubicBezTo>
                  <a:pt x="6371007" y="1250496"/>
                  <a:pt x="6293060" y="1220724"/>
                  <a:pt x="6192282" y="1246495"/>
                </a:cubicBezTo>
                <a:cubicBezTo>
                  <a:pt x="6091504" y="1272266"/>
                  <a:pt x="5682803" y="1182953"/>
                  <a:pt x="5412338" y="1246495"/>
                </a:cubicBezTo>
                <a:cubicBezTo>
                  <a:pt x="5141873" y="1310037"/>
                  <a:pt x="5107048" y="1233144"/>
                  <a:pt x="4916010" y="1246495"/>
                </a:cubicBezTo>
                <a:cubicBezTo>
                  <a:pt x="4724972" y="1259846"/>
                  <a:pt x="4564756" y="1236959"/>
                  <a:pt x="4325144" y="1246495"/>
                </a:cubicBezTo>
                <a:cubicBezTo>
                  <a:pt x="4085532" y="1256031"/>
                  <a:pt x="4060074" y="1227772"/>
                  <a:pt x="3923354" y="1246495"/>
                </a:cubicBezTo>
                <a:cubicBezTo>
                  <a:pt x="3786634" y="1265218"/>
                  <a:pt x="3740970" y="1228847"/>
                  <a:pt x="3616104" y="1246495"/>
                </a:cubicBezTo>
                <a:cubicBezTo>
                  <a:pt x="3491238" y="1264143"/>
                  <a:pt x="3345190" y="1212460"/>
                  <a:pt x="3214314" y="1246495"/>
                </a:cubicBezTo>
                <a:cubicBezTo>
                  <a:pt x="3083438" y="1280530"/>
                  <a:pt x="2808463" y="1224276"/>
                  <a:pt x="2623448" y="1246495"/>
                </a:cubicBezTo>
                <a:cubicBezTo>
                  <a:pt x="2438433" y="1268714"/>
                  <a:pt x="2346965" y="1235911"/>
                  <a:pt x="2221659" y="1246495"/>
                </a:cubicBezTo>
                <a:cubicBezTo>
                  <a:pt x="2096353" y="1257079"/>
                  <a:pt x="1670739" y="1225764"/>
                  <a:pt x="1441715" y="1246495"/>
                </a:cubicBezTo>
                <a:cubicBezTo>
                  <a:pt x="1212691" y="1267226"/>
                  <a:pt x="1024052" y="1219017"/>
                  <a:pt x="850848" y="1246495"/>
                </a:cubicBezTo>
                <a:cubicBezTo>
                  <a:pt x="677644" y="1273973"/>
                  <a:pt x="330688" y="1177653"/>
                  <a:pt x="0" y="1246495"/>
                </a:cubicBezTo>
                <a:cubicBezTo>
                  <a:pt x="-26410" y="1119178"/>
                  <a:pt x="31456" y="942620"/>
                  <a:pt x="0" y="818532"/>
                </a:cubicBezTo>
                <a:cubicBezTo>
                  <a:pt x="-31456" y="694444"/>
                  <a:pt x="16438" y="618128"/>
                  <a:pt x="0" y="440428"/>
                </a:cubicBezTo>
                <a:cubicBezTo>
                  <a:pt x="-16438" y="262728"/>
                  <a:pt x="39837" y="13106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When we apply </a:t>
            </a:r>
            <a:r>
              <a:rPr lang="en-US" sz="2500" b="1" dirty="0">
                <a:solidFill>
                  <a:srgbClr val="002060"/>
                </a:solidFill>
              </a:rPr>
              <a:t>linear transformation, </a:t>
            </a:r>
            <a:r>
              <a:rPr lang="en-US" sz="2500" dirty="0"/>
              <a:t>we need to know in which </a:t>
            </a:r>
            <a:r>
              <a:rPr lang="en-US" sz="2500" b="1" dirty="0"/>
              <a:t>direction</a:t>
            </a:r>
            <a:r>
              <a:rPr lang="en-US" sz="2500" dirty="0"/>
              <a:t> and how long (</a:t>
            </a:r>
            <a:r>
              <a:rPr lang="en-US" sz="2500" b="1" dirty="0"/>
              <a:t>magnitude) </a:t>
            </a:r>
            <a:r>
              <a:rPr lang="en-US" sz="2500" dirty="0"/>
              <a:t> it gets stretched or compressed</a:t>
            </a:r>
            <a:r>
              <a:rPr lang="en-US" sz="2500" b="1" dirty="0"/>
              <a:t>. 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275323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3988401-C3C9-81D2-7017-633288A0B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F73D36B-172B-5A33-D38F-F9CFD3FDC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939892"/>
              </p:ext>
            </p:extLst>
          </p:nvPr>
        </p:nvGraphicFramePr>
        <p:xfrm>
          <a:off x="3078803" y="790750"/>
          <a:ext cx="6151227" cy="4813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B8C0B9C8-F257-4A6D-EDD3-11F31BD86AED}"/>
              </a:ext>
            </a:extLst>
          </p:cNvPr>
          <p:cNvSpPr/>
          <p:nvPr/>
        </p:nvSpPr>
        <p:spPr>
          <a:xfrm>
            <a:off x="5615093" y="2617545"/>
            <a:ext cx="1137920" cy="91440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F2379D-FC46-8B00-03D9-1EA87F4D96F6}"/>
              </a:ext>
            </a:extLst>
          </p:cNvPr>
          <p:cNvCxnSpPr>
            <a:cxnSpLocks/>
          </p:cNvCxnSpPr>
          <p:nvPr/>
        </p:nvCxnSpPr>
        <p:spPr>
          <a:xfrm flipV="1">
            <a:off x="6188533" y="2617545"/>
            <a:ext cx="1153760" cy="4336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3062AB-C162-FFA6-2EF5-5805CC1807C8}"/>
                  </a:ext>
                </a:extLst>
              </p:cNvPr>
              <p:cNvSpPr txBox="1"/>
              <p:nvPr/>
            </p:nvSpPr>
            <p:spPr>
              <a:xfrm>
                <a:off x="9662558" y="2106317"/>
                <a:ext cx="890885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3062AB-C162-FFA6-2EF5-5805CC180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58" y="2106317"/>
                <a:ext cx="890885" cy="1022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39F084-4C78-7138-EDF7-2135614992B7}"/>
                  </a:ext>
                </a:extLst>
              </p:cNvPr>
              <p:cNvSpPr txBox="1"/>
              <p:nvPr/>
            </p:nvSpPr>
            <p:spPr>
              <a:xfrm>
                <a:off x="10553443" y="2106316"/>
                <a:ext cx="1274003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39F084-4C78-7138-EDF7-21356149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43" y="2106316"/>
                <a:ext cx="1274003" cy="102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DA532DB-9831-85F3-3E72-60929EF4ED48}"/>
              </a:ext>
            </a:extLst>
          </p:cNvPr>
          <p:cNvSpPr txBox="1"/>
          <p:nvPr/>
        </p:nvSpPr>
        <p:spPr>
          <a:xfrm>
            <a:off x="9709914" y="1079349"/>
            <a:ext cx="1825291" cy="861774"/>
          </a:xfrm>
          <a:custGeom>
            <a:avLst/>
            <a:gdLst>
              <a:gd name="csX0" fmla="*/ 0 w 1825291"/>
              <a:gd name="csY0" fmla="*/ 0 h 861774"/>
              <a:gd name="csX1" fmla="*/ 492829 w 1825291"/>
              <a:gd name="csY1" fmla="*/ 0 h 861774"/>
              <a:gd name="csX2" fmla="*/ 985657 w 1825291"/>
              <a:gd name="csY2" fmla="*/ 0 h 861774"/>
              <a:gd name="csX3" fmla="*/ 1825291 w 1825291"/>
              <a:gd name="csY3" fmla="*/ 0 h 861774"/>
              <a:gd name="csX4" fmla="*/ 1825291 w 1825291"/>
              <a:gd name="csY4" fmla="*/ 430887 h 861774"/>
              <a:gd name="csX5" fmla="*/ 1825291 w 1825291"/>
              <a:gd name="csY5" fmla="*/ 861774 h 861774"/>
              <a:gd name="csX6" fmla="*/ 1423727 w 1825291"/>
              <a:gd name="csY6" fmla="*/ 861774 h 861774"/>
              <a:gd name="csX7" fmla="*/ 930898 w 1825291"/>
              <a:gd name="csY7" fmla="*/ 861774 h 861774"/>
              <a:gd name="csX8" fmla="*/ 492829 w 1825291"/>
              <a:gd name="csY8" fmla="*/ 861774 h 861774"/>
              <a:gd name="csX9" fmla="*/ 0 w 1825291"/>
              <a:gd name="csY9" fmla="*/ 861774 h 861774"/>
              <a:gd name="csX10" fmla="*/ 0 w 1825291"/>
              <a:gd name="csY10" fmla="*/ 448122 h 861774"/>
              <a:gd name="csX11" fmla="*/ 0 w 1825291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25291" h="861774" extrusionOk="0">
                <a:moveTo>
                  <a:pt x="0" y="0"/>
                </a:moveTo>
                <a:cubicBezTo>
                  <a:pt x="123808" y="-52086"/>
                  <a:pt x="369379" y="28087"/>
                  <a:pt x="492829" y="0"/>
                </a:cubicBezTo>
                <a:cubicBezTo>
                  <a:pt x="616279" y="-28087"/>
                  <a:pt x="886288" y="39793"/>
                  <a:pt x="985657" y="0"/>
                </a:cubicBezTo>
                <a:cubicBezTo>
                  <a:pt x="1085026" y="-39793"/>
                  <a:pt x="1647405" y="32463"/>
                  <a:pt x="1825291" y="0"/>
                </a:cubicBezTo>
                <a:cubicBezTo>
                  <a:pt x="1841912" y="203299"/>
                  <a:pt x="1809353" y="268535"/>
                  <a:pt x="1825291" y="430887"/>
                </a:cubicBezTo>
                <a:cubicBezTo>
                  <a:pt x="1841229" y="593239"/>
                  <a:pt x="1803946" y="713953"/>
                  <a:pt x="1825291" y="861774"/>
                </a:cubicBezTo>
                <a:cubicBezTo>
                  <a:pt x="1646867" y="897257"/>
                  <a:pt x="1615856" y="836332"/>
                  <a:pt x="1423727" y="861774"/>
                </a:cubicBezTo>
                <a:cubicBezTo>
                  <a:pt x="1231598" y="887216"/>
                  <a:pt x="1120910" y="837204"/>
                  <a:pt x="930898" y="861774"/>
                </a:cubicBezTo>
                <a:cubicBezTo>
                  <a:pt x="740886" y="886344"/>
                  <a:pt x="631598" y="832032"/>
                  <a:pt x="492829" y="861774"/>
                </a:cubicBezTo>
                <a:cubicBezTo>
                  <a:pt x="354060" y="891516"/>
                  <a:pt x="215849" y="806865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Eigenvector</a:t>
            </a:r>
          </a:p>
          <a:p>
            <a:r>
              <a:rPr lang="en-PH" sz="2500" dirty="0"/>
              <a:t>(direction)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ED4696-AFBB-C438-C825-9CADD4BA1357}"/>
              </a:ext>
            </a:extLst>
          </p:cNvPr>
          <p:cNvCxnSpPr>
            <a:cxnSpLocks/>
          </p:cNvCxnSpPr>
          <p:nvPr/>
        </p:nvCxnSpPr>
        <p:spPr>
          <a:xfrm flipH="1" flipV="1">
            <a:off x="5615093" y="2221653"/>
            <a:ext cx="573440" cy="866987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0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B841ADA-4444-6B31-84DB-E8E7E9893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ED9D1D4-0636-9CE2-5D3D-A1B19265D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118937"/>
              </p:ext>
            </p:extLst>
          </p:nvPr>
        </p:nvGraphicFramePr>
        <p:xfrm>
          <a:off x="3078803" y="790750"/>
          <a:ext cx="6151227" cy="4813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B4D138-B70E-EB13-453D-8571AC48784F}"/>
                  </a:ext>
                </a:extLst>
              </p:cNvPr>
              <p:cNvSpPr txBox="1"/>
              <p:nvPr/>
            </p:nvSpPr>
            <p:spPr>
              <a:xfrm>
                <a:off x="9662558" y="2106317"/>
                <a:ext cx="890885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B4D138-B70E-EB13-453D-8571AC48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558" y="2106317"/>
                <a:ext cx="890885" cy="1022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5D008-AE7E-F4D8-4C5A-B344BC1D0031}"/>
                  </a:ext>
                </a:extLst>
              </p:cNvPr>
              <p:cNvSpPr txBox="1"/>
              <p:nvPr/>
            </p:nvSpPr>
            <p:spPr>
              <a:xfrm>
                <a:off x="10553443" y="2106316"/>
                <a:ext cx="1274003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E5D008-AE7E-F4D8-4C5A-B344BC1D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443" y="2106316"/>
                <a:ext cx="1274003" cy="102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03BCB-F24E-464D-67B1-64A0BD7EF918}"/>
                  </a:ext>
                </a:extLst>
              </p:cNvPr>
              <p:cNvSpPr txBox="1"/>
              <p:nvPr/>
            </p:nvSpPr>
            <p:spPr>
              <a:xfrm>
                <a:off x="9799263" y="4525057"/>
                <a:ext cx="67165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203BCB-F24E-464D-67B1-64A0BD7E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63" y="4525057"/>
                <a:ext cx="6716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E42D23-9B0E-AFF9-CEFA-4628E2F1584A}"/>
                  </a:ext>
                </a:extLst>
              </p:cNvPr>
              <p:cNvSpPr txBox="1"/>
              <p:nvPr/>
            </p:nvSpPr>
            <p:spPr>
              <a:xfrm>
                <a:off x="11023573" y="4525056"/>
                <a:ext cx="387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E42D23-9B0E-AFF9-CEFA-4628E2F15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573" y="4525056"/>
                <a:ext cx="38792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1211E47-2E2F-8635-2DC3-422BEDC4736E}"/>
              </a:ext>
            </a:extLst>
          </p:cNvPr>
          <p:cNvSpPr txBox="1"/>
          <p:nvPr/>
        </p:nvSpPr>
        <p:spPr>
          <a:xfrm>
            <a:off x="9709914" y="1079349"/>
            <a:ext cx="1825291" cy="861774"/>
          </a:xfrm>
          <a:custGeom>
            <a:avLst/>
            <a:gdLst>
              <a:gd name="csX0" fmla="*/ 0 w 1825291"/>
              <a:gd name="csY0" fmla="*/ 0 h 861774"/>
              <a:gd name="csX1" fmla="*/ 492829 w 1825291"/>
              <a:gd name="csY1" fmla="*/ 0 h 861774"/>
              <a:gd name="csX2" fmla="*/ 985657 w 1825291"/>
              <a:gd name="csY2" fmla="*/ 0 h 861774"/>
              <a:gd name="csX3" fmla="*/ 1825291 w 1825291"/>
              <a:gd name="csY3" fmla="*/ 0 h 861774"/>
              <a:gd name="csX4" fmla="*/ 1825291 w 1825291"/>
              <a:gd name="csY4" fmla="*/ 430887 h 861774"/>
              <a:gd name="csX5" fmla="*/ 1825291 w 1825291"/>
              <a:gd name="csY5" fmla="*/ 861774 h 861774"/>
              <a:gd name="csX6" fmla="*/ 1423727 w 1825291"/>
              <a:gd name="csY6" fmla="*/ 861774 h 861774"/>
              <a:gd name="csX7" fmla="*/ 930898 w 1825291"/>
              <a:gd name="csY7" fmla="*/ 861774 h 861774"/>
              <a:gd name="csX8" fmla="*/ 492829 w 1825291"/>
              <a:gd name="csY8" fmla="*/ 861774 h 861774"/>
              <a:gd name="csX9" fmla="*/ 0 w 1825291"/>
              <a:gd name="csY9" fmla="*/ 861774 h 861774"/>
              <a:gd name="csX10" fmla="*/ 0 w 1825291"/>
              <a:gd name="csY10" fmla="*/ 448122 h 861774"/>
              <a:gd name="csX11" fmla="*/ 0 w 1825291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25291" h="861774" extrusionOk="0">
                <a:moveTo>
                  <a:pt x="0" y="0"/>
                </a:moveTo>
                <a:cubicBezTo>
                  <a:pt x="123808" y="-52086"/>
                  <a:pt x="369379" y="28087"/>
                  <a:pt x="492829" y="0"/>
                </a:cubicBezTo>
                <a:cubicBezTo>
                  <a:pt x="616279" y="-28087"/>
                  <a:pt x="886288" y="39793"/>
                  <a:pt x="985657" y="0"/>
                </a:cubicBezTo>
                <a:cubicBezTo>
                  <a:pt x="1085026" y="-39793"/>
                  <a:pt x="1647405" y="32463"/>
                  <a:pt x="1825291" y="0"/>
                </a:cubicBezTo>
                <a:cubicBezTo>
                  <a:pt x="1841912" y="203299"/>
                  <a:pt x="1809353" y="268535"/>
                  <a:pt x="1825291" y="430887"/>
                </a:cubicBezTo>
                <a:cubicBezTo>
                  <a:pt x="1841229" y="593239"/>
                  <a:pt x="1803946" y="713953"/>
                  <a:pt x="1825291" y="861774"/>
                </a:cubicBezTo>
                <a:cubicBezTo>
                  <a:pt x="1646867" y="897257"/>
                  <a:pt x="1615856" y="836332"/>
                  <a:pt x="1423727" y="861774"/>
                </a:cubicBezTo>
                <a:cubicBezTo>
                  <a:pt x="1231598" y="887216"/>
                  <a:pt x="1120910" y="837204"/>
                  <a:pt x="930898" y="861774"/>
                </a:cubicBezTo>
                <a:cubicBezTo>
                  <a:pt x="740886" y="886344"/>
                  <a:pt x="631598" y="832032"/>
                  <a:pt x="492829" y="861774"/>
                </a:cubicBezTo>
                <a:cubicBezTo>
                  <a:pt x="354060" y="891516"/>
                  <a:pt x="215849" y="806865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Eigenvector</a:t>
            </a:r>
          </a:p>
          <a:p>
            <a:r>
              <a:rPr lang="en-PH" sz="2500" dirty="0"/>
              <a:t>(direction)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C417DC-6F6E-5379-B773-69C50BDFB090}"/>
              </a:ext>
            </a:extLst>
          </p:cNvPr>
          <p:cNvSpPr txBox="1"/>
          <p:nvPr/>
        </p:nvSpPr>
        <p:spPr>
          <a:xfrm>
            <a:off x="9709914" y="3498090"/>
            <a:ext cx="1899579" cy="861774"/>
          </a:xfrm>
          <a:custGeom>
            <a:avLst/>
            <a:gdLst>
              <a:gd name="csX0" fmla="*/ 0 w 1899579"/>
              <a:gd name="csY0" fmla="*/ 0 h 861774"/>
              <a:gd name="csX1" fmla="*/ 512886 w 1899579"/>
              <a:gd name="csY1" fmla="*/ 0 h 861774"/>
              <a:gd name="csX2" fmla="*/ 1025773 w 1899579"/>
              <a:gd name="csY2" fmla="*/ 0 h 861774"/>
              <a:gd name="csX3" fmla="*/ 1899579 w 1899579"/>
              <a:gd name="csY3" fmla="*/ 0 h 861774"/>
              <a:gd name="csX4" fmla="*/ 1899579 w 1899579"/>
              <a:gd name="csY4" fmla="*/ 430887 h 861774"/>
              <a:gd name="csX5" fmla="*/ 1899579 w 1899579"/>
              <a:gd name="csY5" fmla="*/ 861774 h 861774"/>
              <a:gd name="csX6" fmla="*/ 1481672 w 1899579"/>
              <a:gd name="csY6" fmla="*/ 861774 h 861774"/>
              <a:gd name="csX7" fmla="*/ 968785 w 1899579"/>
              <a:gd name="csY7" fmla="*/ 861774 h 861774"/>
              <a:gd name="csX8" fmla="*/ 512886 w 1899579"/>
              <a:gd name="csY8" fmla="*/ 861774 h 861774"/>
              <a:gd name="csX9" fmla="*/ 0 w 1899579"/>
              <a:gd name="csY9" fmla="*/ 861774 h 861774"/>
              <a:gd name="csX10" fmla="*/ 0 w 1899579"/>
              <a:gd name="csY10" fmla="*/ 448122 h 861774"/>
              <a:gd name="csX11" fmla="*/ 0 w 1899579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99579" h="861774" extrusionOk="0">
                <a:moveTo>
                  <a:pt x="0" y="0"/>
                </a:moveTo>
                <a:cubicBezTo>
                  <a:pt x="126173" y="-57267"/>
                  <a:pt x="342598" y="915"/>
                  <a:pt x="512886" y="0"/>
                </a:cubicBezTo>
                <a:cubicBezTo>
                  <a:pt x="683174" y="-915"/>
                  <a:pt x="901775" y="33149"/>
                  <a:pt x="1025773" y="0"/>
                </a:cubicBezTo>
                <a:cubicBezTo>
                  <a:pt x="1149771" y="-33149"/>
                  <a:pt x="1692957" y="65561"/>
                  <a:pt x="1899579" y="0"/>
                </a:cubicBezTo>
                <a:cubicBezTo>
                  <a:pt x="1916200" y="203299"/>
                  <a:pt x="1883641" y="268535"/>
                  <a:pt x="1899579" y="430887"/>
                </a:cubicBezTo>
                <a:cubicBezTo>
                  <a:pt x="1915517" y="593239"/>
                  <a:pt x="1878234" y="713953"/>
                  <a:pt x="1899579" y="861774"/>
                </a:cubicBezTo>
                <a:cubicBezTo>
                  <a:pt x="1727704" y="885877"/>
                  <a:pt x="1601433" y="841209"/>
                  <a:pt x="1481672" y="861774"/>
                </a:cubicBezTo>
                <a:cubicBezTo>
                  <a:pt x="1361911" y="882339"/>
                  <a:pt x="1170006" y="847266"/>
                  <a:pt x="968785" y="861774"/>
                </a:cubicBezTo>
                <a:cubicBezTo>
                  <a:pt x="767564" y="876282"/>
                  <a:pt x="625671" y="836148"/>
                  <a:pt x="512886" y="861774"/>
                </a:cubicBezTo>
                <a:cubicBezTo>
                  <a:pt x="400101" y="887400"/>
                  <a:pt x="194207" y="804808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Eigenvalues(magnitude)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5F84BF-DEA4-D78A-8EBB-02215C925C5C}"/>
              </a:ext>
            </a:extLst>
          </p:cNvPr>
          <p:cNvSpPr/>
          <p:nvPr/>
        </p:nvSpPr>
        <p:spPr>
          <a:xfrm rot="20486510">
            <a:off x="3164433" y="2062309"/>
            <a:ext cx="6095459" cy="1990830"/>
          </a:xfrm>
          <a:prstGeom prst="ellipse">
            <a:avLst/>
          </a:prstGeom>
          <a:solidFill>
            <a:srgbClr val="FFC000">
              <a:alpha val="50000"/>
            </a:srgbClr>
          </a:solidFill>
          <a:ln w="25400">
            <a:solidFill>
              <a:schemeClr val="tx1">
                <a:lumMod val="50000"/>
                <a:lumOff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8932D4-3787-6B0C-559F-3FE597356073}"/>
              </a:ext>
            </a:extLst>
          </p:cNvPr>
          <p:cNvCxnSpPr>
            <a:cxnSpLocks/>
          </p:cNvCxnSpPr>
          <p:nvPr/>
        </p:nvCxnSpPr>
        <p:spPr>
          <a:xfrm flipV="1">
            <a:off x="3305387" y="1963265"/>
            <a:ext cx="5777653" cy="217159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6B8488-80D2-F9F1-EEB4-7C0DF00DF26A}"/>
              </a:ext>
            </a:extLst>
          </p:cNvPr>
          <p:cNvCxnSpPr>
            <a:cxnSpLocks/>
          </p:cNvCxnSpPr>
          <p:nvPr/>
        </p:nvCxnSpPr>
        <p:spPr>
          <a:xfrm flipH="1" flipV="1">
            <a:off x="5615093" y="2221653"/>
            <a:ext cx="1137920" cy="1720427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3303-A6A4-D404-0CAC-299D9458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385D32-C1B7-C435-5A23-DF995E48E660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/>
              <a:t>Projecting Data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/>
              <a:t>PCA Concepts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Mean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Covariance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Covariance Matrix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Linear Transformation</a:t>
            </a:r>
          </a:p>
          <a:p>
            <a:pPr marL="1143000" lvl="1" indent="-685800" algn="l">
              <a:buFont typeface="Wingdings" pitchFamily="2" charset="2"/>
              <a:buChar char="Ø"/>
            </a:pPr>
            <a:r>
              <a:rPr lang="en-US" sz="2600" b="1" dirty="0"/>
              <a:t>Eigenvalues and Eigenvectors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PCA Works?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69742-55AF-B2CB-5E5D-714F45E33456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33851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C1C8C7F-519E-A84E-DA3C-022DD6DD1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0B04F9-09FA-53CA-5C3D-77D705744956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For example, we have this dataset</a:t>
            </a:r>
            <a:endParaRPr lang="en-PH" sz="2500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1D1C111-5A67-A10D-AA18-05E34AAA81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6195131"/>
              </p:ext>
            </p:extLst>
          </p:nvPr>
        </p:nvGraphicFramePr>
        <p:xfrm>
          <a:off x="6371354" y="157186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8887C2A-202F-9031-0224-2118B7C3BC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040373"/>
              </p:ext>
            </p:extLst>
          </p:nvPr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417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5DA7232-3D43-DAA7-56B5-0EBDD5A15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04750E-EB9B-8C91-13C2-A82B60D79F8F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1</a:t>
            </a:r>
            <a:r>
              <a:rPr lang="en-PH" sz="2500" dirty="0"/>
              <a:t>: Find the center of mass or the mean of the data</a:t>
            </a:r>
            <a:endParaRPr lang="en-PH" sz="2500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B768128-A473-7684-591D-BE60D5B1A838}"/>
              </a:ext>
            </a:extLst>
          </p:cNvPr>
          <p:cNvGraphicFramePr/>
          <p:nvPr/>
        </p:nvGraphicFramePr>
        <p:xfrm>
          <a:off x="6371354" y="157186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2D1FE23-AF02-E3F3-2099-ACA412F1E342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627185-4D6C-49AC-77CB-B422CF773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177DCB-C90E-53C4-5429-EB285B171CB1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1</a:t>
            </a:r>
            <a:r>
              <a:rPr lang="en-PH" sz="2500" dirty="0"/>
              <a:t>: Find the center of mass or the mean of the data</a:t>
            </a:r>
            <a:endParaRPr lang="en-PH" sz="2500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55F19C6-A976-EEA6-4EF0-8169B8511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816558"/>
              </p:ext>
            </p:extLst>
          </p:nvPr>
        </p:nvGraphicFramePr>
        <p:xfrm>
          <a:off x="6371354" y="157186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8395ADB-4897-BE08-811D-5D5C55B8833B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749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8BC610-C08F-2EAD-DB83-F5E255369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AB9343-878E-B92E-7FD7-8A8ACCE0FECB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1</a:t>
            </a:r>
            <a:r>
              <a:rPr lang="en-PH" sz="2500" dirty="0"/>
              <a:t>: Find the center of mass or the mean of the data</a:t>
            </a:r>
            <a:endParaRPr lang="en-PH" sz="2500" dirty="0">
              <a:solidFill>
                <a:srgbClr val="002060"/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4655CD-20AD-36A8-EDFF-9FFEE51C8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472685"/>
              </p:ext>
            </p:extLst>
          </p:nvPr>
        </p:nvGraphicFramePr>
        <p:xfrm>
          <a:off x="4655999" y="1484945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1B24137-CC84-6156-135D-160BC0A1E921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746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1055C-2E37-FA6C-05F6-F835ECFC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2D0F-76F3-2A2C-47A3-1F3F0AE0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Projecting Data 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78AF-5B82-29C0-160E-F512AE58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8470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Principal components (PCs)</a:t>
            </a:r>
            <a:r>
              <a:rPr lang="en-US" dirty="0"/>
              <a:t> are directions of maximum data variance, effectively creating a "shadow" where data points are represented by their scores (coordinates) along these new axes, reducing complexity while keeping essential information for tasks like visualization or modeling.</a:t>
            </a:r>
            <a:endParaRPr lang="en-PH" dirty="0"/>
          </a:p>
        </p:txBody>
      </p:sp>
      <p:pic>
        <p:nvPicPr>
          <p:cNvPr id="5" name="Picture 4" descr="A diagram of weight and height&#10;&#10;AI-generated content may be incorrect.">
            <a:extLst>
              <a:ext uri="{FF2B5EF4-FFF2-40B4-BE49-F238E27FC236}">
                <a16:creationId xmlns:a16="http://schemas.microsoft.com/office/drawing/2014/main" id="{3EFFA107-0E8F-2624-1173-4026EA8B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9" y="1746537"/>
            <a:ext cx="51435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9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B1D9677-9123-3E85-EB1B-234B706A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42D41F-C72E-0115-3950-F2705F1847AA}"/>
              </a:ext>
            </a:extLst>
          </p:cNvPr>
          <p:cNvGraphicFramePr/>
          <p:nvPr/>
        </p:nvGraphicFramePr>
        <p:xfrm>
          <a:off x="4655999" y="1484945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800C137-CE70-5946-5744-7702B02FCAF4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183D77-3B11-6D3C-CBBA-05F853D89A1D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3</a:t>
            </a:r>
            <a:r>
              <a:rPr lang="en-PH" sz="2500" dirty="0"/>
              <a:t>: Find the covariance matrix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8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87BBAD7-AE46-BFF5-692A-FDCE44E7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25DBD5-3926-B196-3025-1A1A8A164003}"/>
              </a:ext>
            </a:extLst>
          </p:cNvPr>
          <p:cNvGraphicFramePr/>
          <p:nvPr/>
        </p:nvGraphicFramePr>
        <p:xfrm>
          <a:off x="4655999" y="1484945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88135CC-267F-CF7F-3FBA-38705CBA2AAB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14A639D-0A63-EB9D-7DEE-BF87ED06566A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3</a:t>
            </a:r>
            <a:r>
              <a:rPr lang="en-PH" sz="2500" dirty="0"/>
              <a:t>: Find the covariance matrix</a:t>
            </a:r>
            <a:endParaRPr lang="en-PH" sz="25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A57C01-7102-549D-65CE-6660A81ECC0C}"/>
                  </a:ext>
                </a:extLst>
              </p:cNvPr>
              <p:cNvSpPr txBox="1"/>
              <p:nvPr/>
            </p:nvSpPr>
            <p:spPr>
              <a:xfrm>
                <a:off x="8749430" y="929687"/>
                <a:ext cx="3083547" cy="1224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A57C01-7102-549D-65CE-6660A81EC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430" y="929687"/>
                <a:ext cx="3083547" cy="1224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63AB7-5DE0-5160-ABA1-0DDDFF09101A}"/>
                  </a:ext>
                </a:extLst>
              </p:cNvPr>
              <p:cNvSpPr txBox="1"/>
              <p:nvPr/>
            </p:nvSpPr>
            <p:spPr>
              <a:xfrm>
                <a:off x="8175415" y="3773613"/>
                <a:ext cx="350858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063AB7-5DE0-5160-ABA1-0DDDFF091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15" y="3773613"/>
                <a:ext cx="3508586" cy="2821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32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2599EFB-66C7-2A43-F4EA-4A567EE9F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C73AD7B-3AB7-FE13-28BB-3782F48CD1CA}"/>
              </a:ext>
            </a:extLst>
          </p:cNvPr>
          <p:cNvGraphicFramePr/>
          <p:nvPr/>
        </p:nvGraphicFramePr>
        <p:xfrm>
          <a:off x="4655999" y="1484945"/>
          <a:ext cx="288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7DE171D-5E66-A86F-AC55-FBDF0CFD3C49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314DB0-1A61-9679-B1FA-A11FA6169B49}"/>
                  </a:ext>
                </a:extLst>
              </p:cNvPr>
              <p:cNvSpPr txBox="1"/>
              <p:nvPr/>
            </p:nvSpPr>
            <p:spPr>
              <a:xfrm>
                <a:off x="8175415" y="3311936"/>
                <a:ext cx="350858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314DB0-1A61-9679-B1FA-A11FA6169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15" y="3311936"/>
                <a:ext cx="3508586" cy="2821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9DB6A1C-A498-FD3A-8D10-271AE7276025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4</a:t>
            </a:r>
            <a:r>
              <a:rPr lang="en-PH" sz="2500" dirty="0"/>
              <a:t>: Create principal components by finding the eigenvectors and eigenvalues</a:t>
            </a:r>
            <a:endParaRPr lang="en-PH" sz="25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3FFD5C-2568-FD1C-B838-0FB519C44C8D}"/>
                  </a:ext>
                </a:extLst>
              </p:cNvPr>
              <p:cNvSpPr txBox="1"/>
              <p:nvPr/>
            </p:nvSpPr>
            <p:spPr>
              <a:xfrm>
                <a:off x="7845698" y="509271"/>
                <a:ext cx="4168020" cy="12311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3FFD5C-2568-FD1C-B838-0FB519C4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698" y="509271"/>
                <a:ext cx="4168020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10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B9FE5057-29E0-8B7B-98E5-F58198C4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78" y="256616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F7806DCC-364B-51E1-4BCA-E4554A52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6" y="2164037"/>
            <a:ext cx="444007" cy="402124"/>
          </a:xfrm>
          <a:prstGeom prst="rect">
            <a:avLst/>
          </a:prstGeom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F2D57D00-F1BB-4FA1-6AA2-93581F699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0" y="166566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038D3838-5E30-8E3A-4C97-DBA2B663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81" y="311013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39B56B42-989F-9D8A-CD79-F7FE6324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5" y="244392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2E5A266D-A047-C7D5-1941-5F16B80D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277921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91BAEFC1-DC2B-2BFB-BC99-914C7C5E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196297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9B6D4044-B264-CE38-5B27-676C8F11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315" y="149782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3DC01B48-B646-4716-DA15-1A62F947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453" y="182875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DB62B239-E52B-0A44-E496-FBAACACF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11" y="1051929"/>
            <a:ext cx="444007" cy="4021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0928A8-411B-3188-9D64-812D7FBAB252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For example, we have this dataset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27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5F1CB1-018C-F690-B572-C8AA724D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19E3618F-8F97-D75E-E340-EF9D29F3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78" y="256616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D0D276C5-306A-A306-86C8-00D8D9E6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6" y="2164037"/>
            <a:ext cx="444007" cy="402124"/>
          </a:xfrm>
          <a:prstGeom prst="rect">
            <a:avLst/>
          </a:prstGeom>
          <a:solidFill>
            <a:srgbClr val="FF0000"/>
          </a:solidFill>
          <a:ln w="76200">
            <a:noFill/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E78C551B-DDD7-7A8E-BD5A-39AE8C4D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0" y="166566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21ECF415-3BA4-5A38-F1B8-B49D1585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81" y="311013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B32BB723-ADB8-5591-2325-D9EB5858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5" y="244392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0E7CACE1-63E3-20EC-CE87-C2EA3457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277921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65C389B3-1F9A-3354-6935-AF65AB546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196297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F19567B1-0097-34E5-160F-9D37E7A5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315" y="149782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378D0896-E519-9AF5-03A3-01F52501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453" y="182875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3A67E99D-5256-AC0C-EC86-68A06918D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11" y="105192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CFED1E2-BA5B-B219-D0B1-61C95C1BA046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F8329E-940F-17FD-D4AD-71E0C99D514D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1</a:t>
            </a:r>
            <a:r>
              <a:rPr lang="en-PH" sz="2500" dirty="0"/>
              <a:t>: Find the center of mass or the mean of the data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9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633B7F-EFDE-44C3-E44B-A1D5D66B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CE53C1B0-D507-CCE6-8AAC-A92939A0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78" y="256616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D373A15E-49FB-9F38-B596-6FAA4B3E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6" y="2164037"/>
            <a:ext cx="444007" cy="402124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1A1FE2AC-9482-4D4E-1912-F838F69F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0" y="166566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AAC0E7CE-6ED5-A97F-40CC-F71BCAAB1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81" y="311013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0D0F6396-A6C9-6C0F-CEE1-8406854F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5" y="244392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8FBCF9EB-5A19-35BC-FA91-EC087D561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277921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B480BA53-513C-3C2B-02E4-E9D47B28C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196297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1085533D-7533-3DE4-D2B1-8F80F87F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315" y="149782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BC7F4BB6-B033-B802-A885-4E1C99F57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453" y="182875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CE7ABAE3-DA74-DE4A-A069-A300A762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11" y="105192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DC9206E-0902-498A-3A61-D89E26351B1D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FF58CA-522F-7C3E-9148-C6E43C051EBB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1</a:t>
            </a:r>
            <a:r>
              <a:rPr lang="en-PH" sz="2500" dirty="0"/>
              <a:t>: Find the center of mass or the mean of the data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717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2F82A0B4-6052-E7A7-C0C0-E1ABA6B10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462C29B8-5699-1FDC-BE1C-860119F3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78" y="256616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521C49DF-EA13-096D-8817-EAFC3D39D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16" y="2164037"/>
            <a:ext cx="444007" cy="402124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B7E14DB3-898D-A75A-F9A6-4C987961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0" y="166566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BF3FE49D-A53A-4151-66DA-0862B12D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781" y="311013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4794C168-E466-9418-5D0D-29E83BF07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65" y="244392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CBDE79B5-5879-C540-6552-059C12A16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277921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4CF77D9A-A271-B5D9-B4DF-9776CAE5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918" y="196297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F5879365-6263-4EC5-9D78-2B76F405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315" y="149782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5EE4562E-DAF8-F592-EB24-3BEAA619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453" y="182875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041563F2-D64F-F5A7-153E-4D2825D1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311" y="105192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BFEEA52-E4D4-788A-E737-567586969DD8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2812057-ACFF-5126-11EA-5F68CBC2D6A3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2</a:t>
            </a:r>
            <a:r>
              <a:rPr lang="en-PH" sz="2500" dirty="0"/>
              <a:t>: Put the center of mass/mean at the </a:t>
            </a:r>
            <a:r>
              <a:rPr lang="en-PH" sz="2500" b="1" dirty="0"/>
              <a:t>origin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45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63926C-3C1E-F867-9CD3-9ED11621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58C72B64-F402-9165-27AE-D3CD792F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78" y="339928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DD64E527-B855-14A4-F1EB-06445E470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16" y="2997157"/>
            <a:ext cx="444007" cy="40212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F1C586CD-8E96-DD1A-D695-1CE9776F9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0" y="249878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0B46DDA1-FCDB-385E-43B7-6D6B73A6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81" y="394325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18A3E5E3-4C2B-C922-BC40-06B90761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5" y="327704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4DF914BD-665E-0A3B-F5B3-293E90052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361233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9ABCF0EA-A739-BF44-B1D7-D2B1648F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279609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63A0190E-2CB9-CE29-B3F7-9EBF4A42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15" y="233094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17E3A35D-F816-0A23-E371-AB6CA453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53" y="266187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13EAAE51-ECA7-40BC-AC21-1FA7232D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11" y="1885049"/>
            <a:ext cx="444007" cy="402124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B98ECC3-23FA-E56B-5124-11C0CA0F4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1381378"/>
              </p:ext>
            </p:extLst>
          </p:nvPr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500572-8B5D-CDED-15A9-4C1B1AA55055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2</a:t>
            </a:r>
            <a:r>
              <a:rPr lang="en-PH" sz="2500" dirty="0"/>
              <a:t>: Put the center of mass/mean at the </a:t>
            </a:r>
            <a:r>
              <a:rPr lang="en-PH" sz="2500" b="1" dirty="0"/>
              <a:t>origin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1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6425E051-6D1E-F2CC-A2CA-FB851C82F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B19673E0-501E-C4E4-F2D6-7FEBC69F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78" y="339928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665FD22B-0CC7-1C34-1C23-59F69F37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16" y="2997157"/>
            <a:ext cx="444007" cy="402124"/>
          </a:xfrm>
          <a:prstGeom prst="rect">
            <a:avLst/>
          </a:prstGeom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020C573C-6DE1-F068-B4D0-17D99748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0" y="249878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EDBA42CD-68C6-CDB2-86BE-7791A7EB5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81" y="394325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0E8D2F88-C7A8-4354-804A-B5151F46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5" y="327704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D301035D-90B2-0C67-E6D9-7AFF6CB5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361233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15CBCC7C-D0A8-166C-BCB9-7AB1E004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279609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B6437E83-6D87-939C-CE53-76E6EF149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15" y="233094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48C8B447-208E-4746-A766-5FE4501E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53" y="266187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06C0BF27-FF06-268F-EA87-17E5CCE2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11" y="188504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6E7BCC3-5ACE-C5EC-7C65-BF3EBA8D08BF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BE0FD91-8EDC-2F82-30AD-0134147E05A5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3</a:t>
            </a:r>
            <a:r>
              <a:rPr lang="en-PH" sz="2500" dirty="0"/>
              <a:t>: Find the covariance matrix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8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E83E51-CB47-D980-6F46-EB6AB702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730F15CB-3843-DA66-FAF5-FC0DDC61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78" y="339928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86E86116-073F-D967-3E41-0612719F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16" y="2997157"/>
            <a:ext cx="444007" cy="402124"/>
          </a:xfrm>
          <a:prstGeom prst="rect">
            <a:avLst/>
          </a:prstGeom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2256BAF6-3CE3-B2A0-DF39-382C7721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0" y="249878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FB233DE4-6E10-F9D9-4654-3646BB73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81" y="394325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5A602CA9-A369-9C17-B960-590FC996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5" y="327704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67FB19F5-B4C3-A333-3AEF-3F3C9271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361233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6FB21725-81DE-BD18-38D2-C39C7A7C7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279609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4DD41E80-E932-AB8B-61BF-2E4997E4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15" y="233094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DDDF9092-1A75-9040-5860-CD86174D4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53" y="266187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3DB242EE-A273-8E06-DF20-C4D3F570A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11" y="188504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47E8456-694A-A18D-FE04-758147D5DF89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F0E3A5-9843-14CB-450D-2121759149CC}"/>
                  </a:ext>
                </a:extLst>
              </p:cNvPr>
              <p:cNvSpPr txBox="1"/>
              <p:nvPr/>
            </p:nvSpPr>
            <p:spPr>
              <a:xfrm>
                <a:off x="8749430" y="929687"/>
                <a:ext cx="3083547" cy="1224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endParaRPr lang="en-P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F0E3A5-9843-14CB-450D-212175914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430" y="929687"/>
                <a:ext cx="3083547" cy="12247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8CAEA-4D69-7F65-B18C-6F697C731E0A}"/>
                  </a:ext>
                </a:extLst>
              </p:cNvPr>
              <p:cNvSpPr txBox="1"/>
              <p:nvPr/>
            </p:nvSpPr>
            <p:spPr>
              <a:xfrm>
                <a:off x="8175415" y="3773613"/>
                <a:ext cx="350858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68CAEA-4D69-7F65-B18C-6F697C731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15" y="3773613"/>
                <a:ext cx="3508586" cy="2821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060B6A-6505-525B-E6C9-E68ECB750499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3</a:t>
            </a:r>
            <a:r>
              <a:rPr lang="en-PH" sz="2500" dirty="0"/>
              <a:t>: Find the covariance matrix</a:t>
            </a:r>
            <a:endParaRPr lang="en-PH" sz="25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4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D6A0E6-016E-09A9-0F2C-1BDD79977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4B750F-96BF-546F-E944-B2629BF8F12E}"/>
              </a:ext>
            </a:extLst>
          </p:cNvPr>
          <p:cNvCxnSpPr>
            <a:cxnSpLocks/>
          </p:cNvCxnSpPr>
          <p:nvPr/>
        </p:nvCxnSpPr>
        <p:spPr>
          <a:xfrm>
            <a:off x="2084762" y="5772150"/>
            <a:ext cx="91313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F6EA9B-9CAA-3A11-4FCB-C96B26C00A29}"/>
              </a:ext>
            </a:extLst>
          </p:cNvPr>
          <p:cNvCxnSpPr>
            <a:cxnSpLocks/>
          </p:cNvCxnSpPr>
          <p:nvPr/>
        </p:nvCxnSpPr>
        <p:spPr>
          <a:xfrm flipV="1">
            <a:off x="2084762" y="492482"/>
            <a:ext cx="0" cy="53177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EC084B-FD8D-E966-D2AA-B7483FF4E6E3}"/>
              </a:ext>
            </a:extLst>
          </p:cNvPr>
          <p:cNvSpPr txBox="1"/>
          <p:nvPr/>
        </p:nvSpPr>
        <p:spPr>
          <a:xfrm>
            <a:off x="6077948" y="6249204"/>
            <a:ext cx="28554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Number of Rooms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E4D745-1CD2-FC38-262B-4342E95D6F20}"/>
              </a:ext>
            </a:extLst>
          </p:cNvPr>
          <p:cNvSpPr txBox="1"/>
          <p:nvPr/>
        </p:nvSpPr>
        <p:spPr>
          <a:xfrm rot="16200000">
            <a:off x="477037" y="2912839"/>
            <a:ext cx="863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Size</a:t>
            </a:r>
          </a:p>
        </p:txBody>
      </p:sp>
      <p:pic>
        <p:nvPicPr>
          <p:cNvPr id="39" name="Picture 38" descr="A cartoon of a house&#10;&#10;Description automatically generated">
            <a:extLst>
              <a:ext uri="{FF2B5EF4-FFF2-40B4-BE49-F238E27FC236}">
                <a16:creationId xmlns:a16="http://schemas.microsoft.com/office/drawing/2014/main" id="{410A022E-B165-020C-0AD2-DE2567DDC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79" y="4244387"/>
            <a:ext cx="720000" cy="72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995C059-498F-3C44-15EB-F62C8DDE2CFC}"/>
              </a:ext>
            </a:extLst>
          </p:cNvPr>
          <p:cNvSpPr txBox="1"/>
          <p:nvPr/>
        </p:nvSpPr>
        <p:spPr>
          <a:xfrm>
            <a:off x="3603631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81E2C0F-F732-C71C-A486-8DA53EBD8196}"/>
              </a:ext>
            </a:extLst>
          </p:cNvPr>
          <p:cNvSpPr txBox="1"/>
          <p:nvPr/>
        </p:nvSpPr>
        <p:spPr>
          <a:xfrm>
            <a:off x="556092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DAEFEC5-D80D-BF5C-0972-5EA09CE607BD}"/>
              </a:ext>
            </a:extLst>
          </p:cNvPr>
          <p:cNvSpPr txBox="1"/>
          <p:nvPr/>
        </p:nvSpPr>
        <p:spPr>
          <a:xfrm>
            <a:off x="719016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C7C4B0-C03D-810B-FD7F-4A2383E477DD}"/>
              </a:ext>
            </a:extLst>
          </p:cNvPr>
          <p:cNvSpPr txBox="1"/>
          <p:nvPr/>
        </p:nvSpPr>
        <p:spPr>
          <a:xfrm>
            <a:off x="857357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9397F4-935D-D3BA-0219-DA266314F68F}"/>
              </a:ext>
            </a:extLst>
          </p:cNvPr>
          <p:cNvSpPr txBox="1"/>
          <p:nvPr/>
        </p:nvSpPr>
        <p:spPr>
          <a:xfrm>
            <a:off x="10079897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E3E938-CA24-3E77-0489-5D4B4D02273E}"/>
              </a:ext>
            </a:extLst>
          </p:cNvPr>
          <p:cNvSpPr txBox="1"/>
          <p:nvPr/>
        </p:nvSpPr>
        <p:spPr>
          <a:xfrm>
            <a:off x="1302055" y="4248806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32BDC8-59CE-5FF4-6BF9-69E27E428ABA}"/>
              </a:ext>
            </a:extLst>
          </p:cNvPr>
          <p:cNvSpPr txBox="1"/>
          <p:nvPr/>
        </p:nvSpPr>
        <p:spPr>
          <a:xfrm>
            <a:off x="1294490" y="3288827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EE6E9F-73B5-9123-66FF-0A2809A1FE4C}"/>
              </a:ext>
            </a:extLst>
          </p:cNvPr>
          <p:cNvSpPr txBox="1"/>
          <p:nvPr/>
        </p:nvSpPr>
        <p:spPr>
          <a:xfrm>
            <a:off x="1302055" y="2323485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84BEDD-BEC5-9CAF-8C24-CEEF2DF98A20}"/>
              </a:ext>
            </a:extLst>
          </p:cNvPr>
          <p:cNvSpPr txBox="1"/>
          <p:nvPr/>
        </p:nvSpPr>
        <p:spPr>
          <a:xfrm>
            <a:off x="1302055" y="1366442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400</a:t>
            </a:r>
          </a:p>
        </p:txBody>
      </p:sp>
      <p:pic>
        <p:nvPicPr>
          <p:cNvPr id="80" name="Picture 79" descr="A cartoon of a house&#10;&#10;Description automatically generated">
            <a:extLst>
              <a:ext uri="{FF2B5EF4-FFF2-40B4-BE49-F238E27FC236}">
                <a16:creationId xmlns:a16="http://schemas.microsoft.com/office/drawing/2014/main" id="{D8370CDA-273C-BD2C-9338-08186A1D8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88" y="2709000"/>
            <a:ext cx="828000" cy="828000"/>
          </a:xfrm>
          <a:prstGeom prst="rect">
            <a:avLst/>
          </a:prstGeom>
        </p:spPr>
      </p:pic>
      <p:pic>
        <p:nvPicPr>
          <p:cNvPr id="81" name="Picture 80" descr="A cartoon of a house&#10;&#10;Description automatically generated">
            <a:extLst>
              <a:ext uri="{FF2B5EF4-FFF2-40B4-BE49-F238E27FC236}">
                <a16:creationId xmlns:a16="http://schemas.microsoft.com/office/drawing/2014/main" id="{2DD9E989-6A91-56D8-2C49-5298C473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73" y="2202012"/>
            <a:ext cx="1008000" cy="1008000"/>
          </a:xfrm>
          <a:prstGeom prst="rect">
            <a:avLst/>
          </a:prstGeom>
        </p:spPr>
      </p:pic>
      <p:pic>
        <p:nvPicPr>
          <p:cNvPr id="82" name="Picture 81" descr="A cartoon of a house&#10;&#10;Description automatically generated">
            <a:extLst>
              <a:ext uri="{FF2B5EF4-FFF2-40B4-BE49-F238E27FC236}">
                <a16:creationId xmlns:a16="http://schemas.microsoft.com/office/drawing/2014/main" id="{572604F0-287C-6EF1-1456-1393C8B6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46" y="2800539"/>
            <a:ext cx="1188000" cy="1188000"/>
          </a:xfrm>
          <a:prstGeom prst="rect">
            <a:avLst/>
          </a:prstGeom>
        </p:spPr>
      </p:pic>
      <p:pic>
        <p:nvPicPr>
          <p:cNvPr id="83" name="Picture 82" descr="A cartoon of a house&#10;&#10;Description automatically generated">
            <a:extLst>
              <a:ext uri="{FF2B5EF4-FFF2-40B4-BE49-F238E27FC236}">
                <a16:creationId xmlns:a16="http://schemas.microsoft.com/office/drawing/2014/main" id="{F301A0B7-3275-AF26-5352-BD841EBE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19" y="600865"/>
            <a:ext cx="1620000" cy="162000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D7E3B07-2508-6C92-1112-C0A460A2C41A}"/>
              </a:ext>
            </a:extLst>
          </p:cNvPr>
          <p:cNvCxnSpPr>
            <a:cxnSpLocks/>
          </p:cNvCxnSpPr>
          <p:nvPr/>
        </p:nvCxnSpPr>
        <p:spPr>
          <a:xfrm flipV="1">
            <a:off x="2088544" y="1788316"/>
            <a:ext cx="9433172" cy="39457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69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F8B6D4-CCE6-4A28-ED49-EB22C1991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C9586A5-F891-3760-72E9-B21A13A65C0E}"/>
              </a:ext>
            </a:extLst>
          </p:cNvPr>
          <p:cNvCxnSpPr>
            <a:cxnSpLocks/>
          </p:cNvCxnSpPr>
          <p:nvPr/>
        </p:nvCxnSpPr>
        <p:spPr>
          <a:xfrm flipV="1">
            <a:off x="6096000" y="126020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B72ECB-4137-578D-DF26-F69943992348}"/>
              </a:ext>
            </a:extLst>
          </p:cNvPr>
          <p:cNvCxnSpPr>
            <a:cxnSpLocks/>
          </p:cNvCxnSpPr>
          <p:nvPr/>
        </p:nvCxnSpPr>
        <p:spPr>
          <a:xfrm>
            <a:off x="2015371" y="370610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DB53B9ED-9592-58AD-5550-60B54D75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58" y="3867757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83482FD8-F207-5B8A-9824-18740833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96" y="3465633"/>
            <a:ext cx="444007" cy="402124"/>
          </a:xfrm>
          <a:prstGeom prst="rect">
            <a:avLst/>
          </a:prstGeom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6247E571-3306-777E-DD79-6A127783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810" y="2967259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859DB3C7-91D4-3D41-0C0D-56CD8041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861" y="4411733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356C317C-7017-F793-33F3-E0009ABF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145" y="3745520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1EF514-A553-C94D-7632-9A175039FEED}"/>
                  </a:ext>
                </a:extLst>
              </p:cNvPr>
              <p:cNvSpPr txBox="1"/>
              <p:nvPr/>
            </p:nvSpPr>
            <p:spPr>
              <a:xfrm>
                <a:off x="7073152" y="929687"/>
                <a:ext cx="4759825" cy="12247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P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𝑐𝑜𝑣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  <m:r>
                                      <a:rPr lang="en-PH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PH" dirty="0"/>
              </a:p>
              <a:p>
                <a:endParaRPr lang="en-P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1EF514-A553-C94D-7632-9A175039F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152" y="929687"/>
                <a:ext cx="4759825" cy="1224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6B6138EC-3252-B13E-BAC5-498884FF8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98" y="4080806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978D8B5D-0830-5C21-D3FC-EBD010B6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998" y="3264571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30EFB95D-12C2-E39B-B83E-3DBDCF957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395" y="2799420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E6EF0631-7151-A120-E361-9F51FA83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33" y="3130347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1138DDF1-0386-B8FA-D32D-84E4B500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391" y="2353525"/>
            <a:ext cx="444007" cy="402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494D1E-9E59-8385-F545-475504289982}"/>
                  </a:ext>
                </a:extLst>
              </p:cNvPr>
              <p:cNvSpPr txBox="1"/>
              <p:nvPr/>
            </p:nvSpPr>
            <p:spPr>
              <a:xfrm>
                <a:off x="8175415" y="4269881"/>
                <a:ext cx="350858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494D1E-9E59-8385-F545-47550428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15" y="4269881"/>
                <a:ext cx="3508586" cy="2821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95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45E556-0DBA-D56D-9CBF-59437E4E0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house&#10;&#10;Description automatically generated">
            <a:extLst>
              <a:ext uri="{FF2B5EF4-FFF2-40B4-BE49-F238E27FC236}">
                <a16:creationId xmlns:a16="http://schemas.microsoft.com/office/drawing/2014/main" id="{BD55CA59-A58B-907A-038C-4291E5083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78" y="3399281"/>
            <a:ext cx="444007" cy="402124"/>
          </a:xfrm>
          <a:prstGeom prst="rect">
            <a:avLst/>
          </a:prstGeom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C7438CE4-8433-6BA0-A1C4-28F0AC3D0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16" y="2997157"/>
            <a:ext cx="444007" cy="402124"/>
          </a:xfrm>
          <a:prstGeom prst="rect">
            <a:avLst/>
          </a:prstGeom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87E48B90-B5C5-E95D-1680-D304DE415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130" y="249878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9353162E-6656-4A94-9887-DD488DB1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81" y="3943257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A8A7C35D-5DAE-0430-E933-E6EE5C80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65" y="3277044"/>
            <a:ext cx="444007" cy="402124"/>
          </a:xfrm>
          <a:prstGeom prst="rect">
            <a:avLst/>
          </a:prstGeom>
        </p:spPr>
      </p:pic>
      <p:pic>
        <p:nvPicPr>
          <p:cNvPr id="12" name="Picture 11" descr="A cartoon of a house&#10;&#10;Description automatically generated">
            <a:extLst>
              <a:ext uri="{FF2B5EF4-FFF2-40B4-BE49-F238E27FC236}">
                <a16:creationId xmlns:a16="http://schemas.microsoft.com/office/drawing/2014/main" id="{10062DBB-796E-28C6-45C5-3D417EE0A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3612330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4B55716B-2520-FD45-1F97-937F76F9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18" y="2796095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79B4ABCB-0C04-A0A0-3B6E-AEFE43C5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715" y="2330944"/>
            <a:ext cx="444007" cy="402124"/>
          </a:xfrm>
          <a:prstGeom prst="rect">
            <a:avLst/>
          </a:prstGeom>
        </p:spPr>
      </p:pic>
      <p:pic>
        <p:nvPicPr>
          <p:cNvPr id="15" name="Picture 14" descr="A cartoon of a house&#10;&#10;Description automatically generated">
            <a:extLst>
              <a:ext uri="{FF2B5EF4-FFF2-40B4-BE49-F238E27FC236}">
                <a16:creationId xmlns:a16="http://schemas.microsoft.com/office/drawing/2014/main" id="{CEC80CD2-AADE-57E6-E6D6-E6135E44B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53" y="266187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2635DBC3-3721-727C-7B86-1C1B075A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711" y="1885049"/>
            <a:ext cx="444007" cy="402124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E5481FD-B32B-45A6-23A4-3771EB9F0C97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2CA59-9FFE-9BD6-F1C0-3E54075D0F53}"/>
                  </a:ext>
                </a:extLst>
              </p:cNvPr>
              <p:cNvSpPr txBox="1"/>
              <p:nvPr/>
            </p:nvSpPr>
            <p:spPr>
              <a:xfrm>
                <a:off x="8175415" y="3311936"/>
                <a:ext cx="3508586" cy="282192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PH" sz="5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5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PH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5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5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5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5000" dirty="0"/>
              </a:p>
              <a:p>
                <a:endParaRPr lang="en-PH" sz="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D2CA59-9FFE-9BD6-F1C0-3E54075D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415" y="3311936"/>
                <a:ext cx="3508586" cy="2821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48925E-8A20-4C4F-B80E-2A318D5CEDB6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762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4</a:t>
            </a:r>
            <a:r>
              <a:rPr lang="en-PH" sz="2500" dirty="0"/>
              <a:t>: Create principal components by finding the eigenvectors and eigenvalues</a:t>
            </a:r>
            <a:endParaRPr lang="en-PH" sz="25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04430C-381F-D075-422D-88AEEF06931D}"/>
                  </a:ext>
                </a:extLst>
              </p:cNvPr>
              <p:cNvSpPr txBox="1"/>
              <p:nvPr/>
            </p:nvSpPr>
            <p:spPr>
              <a:xfrm>
                <a:off x="7845698" y="509271"/>
                <a:ext cx="4168020" cy="12311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8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8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04430C-381F-D075-422D-88AEEF069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698" y="509271"/>
                <a:ext cx="4168020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591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3929B9-136E-C39E-5B57-BA2FAADE8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15D4AC-A51D-21AC-C1C7-1ED2C67EE479}"/>
                  </a:ext>
                </a:extLst>
              </p:cNvPr>
              <p:cNvSpPr txBox="1"/>
              <p:nvPr/>
            </p:nvSpPr>
            <p:spPr>
              <a:xfrm>
                <a:off x="4011990" y="1699041"/>
                <a:ext cx="4168020" cy="123110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8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8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8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15D4AC-A51D-21AC-C1C7-1ED2C67EE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990" y="1699041"/>
                <a:ext cx="4168020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D53BEA-CE6C-04B3-4B75-274C7AB03B95}"/>
                  </a:ext>
                </a:extLst>
              </p:cNvPr>
              <p:cNvSpPr txBox="1"/>
              <p:nvPr/>
            </p:nvSpPr>
            <p:spPr>
              <a:xfrm>
                <a:off x="1628556" y="3429000"/>
                <a:ext cx="9184756" cy="313932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5000" b="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GB" sz="5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sz="5000" b="0" dirty="0">
                    <a:solidFill>
                      <a:schemeClr val="bg1"/>
                    </a:solidFill>
                  </a:rPr>
                  <a:t> is a covariance matrix</a:t>
                </a:r>
              </a:p>
              <a:p>
                <a14:m>
                  <m:oMath xmlns:m="http://schemas.openxmlformats.org/officeDocument/2006/math">
                    <m:r>
                      <a:rPr lang="en-GB" sz="5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GB" sz="5000" b="0" dirty="0">
                    <a:solidFill>
                      <a:schemeClr val="bg1"/>
                    </a:solidFill>
                  </a:rPr>
                  <a:t> is the eigenvector</a:t>
                </a:r>
              </a:p>
              <a:p>
                <a14:m>
                  <m:oMath xmlns:m="http://schemas.openxmlformats.org/officeDocument/2006/math">
                    <m:r>
                      <a:rPr lang="el-GR" sz="5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5000" b="0" dirty="0">
                    <a:solidFill>
                      <a:schemeClr val="bg1"/>
                    </a:solidFill>
                  </a:rPr>
                  <a:t> is the eigenvalue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D53BEA-CE6C-04B3-4B75-274C7AB03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556" y="3429000"/>
                <a:ext cx="9184756" cy="3139321"/>
              </a:xfrm>
              <a:prstGeom prst="rect">
                <a:avLst/>
              </a:prstGeom>
              <a:blipFill>
                <a:blip r:embed="rId3"/>
                <a:stretch>
                  <a:fillRect l="-4180" t="-6226" b="-108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640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1113D4-AF26-719E-4EA3-0D0F3AFA6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9F87DE-4618-AC59-A6A2-B7B801F8D2E4}"/>
                  </a:ext>
                </a:extLst>
              </p:cNvPr>
              <p:cNvSpPr txBox="1"/>
              <p:nvPr/>
            </p:nvSpPr>
            <p:spPr>
              <a:xfrm>
                <a:off x="622935" y="1957471"/>
                <a:ext cx="3593605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9F87DE-4618-AC59-A6A2-B7B801F8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" y="1957471"/>
                <a:ext cx="3593605" cy="769441"/>
              </a:xfrm>
              <a:prstGeom prst="rect">
                <a:avLst/>
              </a:prstGeom>
              <a:blipFill>
                <a:blip r:embed="rId3"/>
                <a:stretch>
                  <a:fillRect l="-4912" t="-9836" r="-5263" b="-3606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23CD07-71B3-AA3E-07A2-26B94F2F9817}"/>
                  </a:ext>
                </a:extLst>
              </p:cNvPr>
              <p:cNvSpPr txBox="1"/>
              <p:nvPr/>
            </p:nvSpPr>
            <p:spPr>
              <a:xfrm>
                <a:off x="506529" y="4030523"/>
                <a:ext cx="3826414" cy="76944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23CD07-71B3-AA3E-07A2-26B94F2F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29" y="4030523"/>
                <a:ext cx="3826414" cy="769441"/>
              </a:xfrm>
              <a:prstGeom prst="rect">
                <a:avLst/>
              </a:prstGeom>
              <a:blipFill>
                <a:blip r:embed="rId4"/>
                <a:stretch>
                  <a:fillRect l="-7213" r="-5246" b="-27692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A6192-3EC9-8DDA-E4A8-993ED03F88F9}"/>
                  </a:ext>
                </a:extLst>
              </p:cNvPr>
              <p:cNvSpPr txBox="1"/>
              <p:nvPr/>
            </p:nvSpPr>
            <p:spPr>
              <a:xfrm>
                <a:off x="561563" y="3008811"/>
                <a:ext cx="3716347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A6192-3EC9-8DDA-E4A8-993ED03F8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" y="3008811"/>
                <a:ext cx="3716347" cy="769441"/>
              </a:xfrm>
              <a:prstGeom prst="rect">
                <a:avLst/>
              </a:prstGeom>
              <a:blipFill>
                <a:blip r:embed="rId5"/>
                <a:stretch>
                  <a:fillRect t="-9836" r="-5802" b="-3606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D0C017-034F-18F4-9CAB-D8E4C4357429}"/>
                  </a:ext>
                </a:extLst>
              </p:cNvPr>
              <p:cNvSpPr txBox="1"/>
              <p:nvPr/>
            </p:nvSpPr>
            <p:spPr>
              <a:xfrm>
                <a:off x="561563" y="5081861"/>
                <a:ext cx="4551748" cy="76944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D0C017-034F-18F4-9CAB-D8E4C435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" y="5081861"/>
                <a:ext cx="4551748" cy="769441"/>
              </a:xfrm>
              <a:prstGeom prst="rect">
                <a:avLst/>
              </a:prstGeom>
              <a:blipFill>
                <a:blip r:embed="rId6"/>
                <a:stretch>
                  <a:fillRect l="-4408" t="-6154" r="-4132" b="-30769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 descr="Badge 1 with solid fill">
            <a:extLst>
              <a:ext uri="{FF2B5EF4-FFF2-40B4-BE49-F238E27FC236}">
                <a16:creationId xmlns:a16="http://schemas.microsoft.com/office/drawing/2014/main" id="{2065C377-9217-ECF7-7DA0-9324ABBE7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51815" y="4192104"/>
            <a:ext cx="446277" cy="446277"/>
          </a:xfrm>
          <a:prstGeom prst="rect">
            <a:avLst/>
          </a:prstGeom>
        </p:spPr>
      </p:pic>
      <p:pic>
        <p:nvPicPr>
          <p:cNvPr id="14" name="Graphic 13" descr="Badge with solid fill">
            <a:extLst>
              <a:ext uri="{FF2B5EF4-FFF2-40B4-BE49-F238E27FC236}">
                <a16:creationId xmlns:a16="http://schemas.microsoft.com/office/drawing/2014/main" id="{F1DB1E38-7B8D-E19C-61FB-8EB12EFD4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41165" y="5243442"/>
            <a:ext cx="446277" cy="446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54218-2D34-60A8-AD1E-B606D00CD686}"/>
                  </a:ext>
                </a:extLst>
              </p:cNvPr>
              <p:cNvSpPr txBox="1"/>
              <p:nvPr/>
            </p:nvSpPr>
            <p:spPr>
              <a:xfrm>
                <a:off x="622935" y="906131"/>
                <a:ext cx="3013964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4854218-2D34-60A8-AD1E-B606D00C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35" y="906131"/>
                <a:ext cx="3013964" cy="769441"/>
              </a:xfrm>
              <a:prstGeom prst="rect">
                <a:avLst/>
              </a:prstGeom>
              <a:blipFill>
                <a:blip r:embed="rId11"/>
                <a:stretch>
                  <a:fillRect t="-7813" b="-31250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9E1457-18EE-1377-546C-516C6E681D6C}"/>
                  </a:ext>
                </a:extLst>
              </p:cNvPr>
              <p:cNvSpPr txBox="1"/>
              <p:nvPr/>
            </p:nvSpPr>
            <p:spPr>
              <a:xfrm>
                <a:off x="6189306" y="4689188"/>
                <a:ext cx="2972723" cy="554254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is an identity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9E1457-18EE-1377-546C-516C6E68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06" y="4689188"/>
                <a:ext cx="2972723" cy="554254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29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2CCFF-A409-4604-59BA-4A01119C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1C0B14-F63A-F04F-A0A8-8399A4BD4E4D}"/>
                  </a:ext>
                </a:extLst>
              </p:cNvPr>
              <p:cNvSpPr txBox="1"/>
              <p:nvPr/>
            </p:nvSpPr>
            <p:spPr>
              <a:xfrm>
                <a:off x="4645333" y="896818"/>
                <a:ext cx="2672431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1C0B14-F63A-F04F-A0A8-8399A4BD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33" y="896818"/>
                <a:ext cx="2672431" cy="769441"/>
              </a:xfrm>
              <a:prstGeom prst="rect">
                <a:avLst/>
              </a:prstGeom>
              <a:blipFill>
                <a:blip r:embed="rId3"/>
                <a:stretch>
                  <a:fillRect l="-6161" t="-9677" r="-3791" b="-3548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3CD5F-07BC-AAA4-B5B8-D5DA2BE5EBE4}"/>
                  </a:ext>
                </a:extLst>
              </p:cNvPr>
              <p:cNvSpPr txBox="1"/>
              <p:nvPr/>
            </p:nvSpPr>
            <p:spPr>
              <a:xfrm>
                <a:off x="4299197" y="1940538"/>
                <a:ext cx="3593605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23CD5F-07BC-AAA4-B5B8-D5DA2BE5E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197" y="1940538"/>
                <a:ext cx="3593605" cy="769441"/>
              </a:xfrm>
              <a:prstGeom prst="rect">
                <a:avLst/>
              </a:prstGeom>
              <a:blipFill>
                <a:blip r:embed="rId4"/>
                <a:stretch>
                  <a:fillRect l="-5282" t="-8065" r="-5282" b="-3548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408E0-8ACA-0EE0-09B3-2028DD0BB426}"/>
                  </a:ext>
                </a:extLst>
              </p:cNvPr>
              <p:cNvSpPr txBox="1"/>
              <p:nvPr/>
            </p:nvSpPr>
            <p:spPr>
              <a:xfrm>
                <a:off x="4182791" y="4013590"/>
                <a:ext cx="3826414" cy="76944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2408E0-8ACA-0EE0-09B3-2028DD0BB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791" y="4013590"/>
                <a:ext cx="3826414" cy="769441"/>
              </a:xfrm>
              <a:prstGeom prst="rect">
                <a:avLst/>
              </a:prstGeom>
              <a:blipFill>
                <a:blip r:embed="rId5"/>
                <a:stretch>
                  <a:fillRect l="-6863" r="-4902" b="-27692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C51CE-7170-A14F-A1BF-FAA540227604}"/>
                  </a:ext>
                </a:extLst>
              </p:cNvPr>
              <p:cNvSpPr txBox="1"/>
              <p:nvPr/>
            </p:nvSpPr>
            <p:spPr>
              <a:xfrm>
                <a:off x="4237825" y="2991878"/>
                <a:ext cx="3716347" cy="7694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46C51CE-7170-A14F-A1BF-FAA540227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825" y="2991878"/>
                <a:ext cx="3716347" cy="769441"/>
              </a:xfrm>
              <a:prstGeom prst="rect">
                <a:avLst/>
              </a:prstGeom>
              <a:blipFill>
                <a:blip r:embed="rId6"/>
                <a:stretch>
                  <a:fillRect t="-9677" r="-5782" b="-3387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E7438-FE64-EEF1-D2A9-2C016088F15F}"/>
                  </a:ext>
                </a:extLst>
              </p:cNvPr>
              <p:cNvSpPr txBox="1"/>
              <p:nvPr/>
            </p:nvSpPr>
            <p:spPr>
              <a:xfrm>
                <a:off x="3820124" y="5064930"/>
                <a:ext cx="4551748" cy="76944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E7438-FE64-EEF1-D2A9-2C016088F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124" y="5064930"/>
                <a:ext cx="4551748" cy="769441"/>
              </a:xfrm>
              <a:prstGeom prst="rect">
                <a:avLst/>
              </a:prstGeom>
              <a:blipFill>
                <a:blip r:embed="rId7"/>
                <a:stretch>
                  <a:fillRect l="-4420" t="-6250" r="-4420" b="-3125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338E29CE-A6A3-85BE-37E7-BCE1D3B0F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4939" y="4185047"/>
            <a:ext cx="446277" cy="446277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086D610B-0ED1-CB1E-7EBD-122809732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04939" y="5226511"/>
            <a:ext cx="446277" cy="4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D918-B761-1272-CE11-39762CEB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Compute the Determinant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1D9C6E-F723-040E-3E77-4899F574A3E8}"/>
                  </a:ext>
                </a:extLst>
              </p:cNvPr>
              <p:cNvSpPr txBox="1"/>
              <p:nvPr/>
            </p:nvSpPr>
            <p:spPr>
              <a:xfrm>
                <a:off x="551371" y="3267651"/>
                <a:ext cx="3571163" cy="68467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PH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1D9C6E-F723-040E-3E77-4899F574A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1" y="3267651"/>
                <a:ext cx="3571163" cy="684675"/>
              </a:xfrm>
              <a:prstGeom prst="rect">
                <a:avLst/>
              </a:prstGeom>
              <a:blipFill>
                <a:blip r:embed="rId2"/>
                <a:stretch>
                  <a:fillRect t="-3636" r="-1064" b="-163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FC933-2D2D-B8E8-E4BA-14188D446084}"/>
                  </a:ext>
                </a:extLst>
              </p:cNvPr>
              <p:cNvSpPr txBox="1"/>
              <p:nvPr/>
            </p:nvSpPr>
            <p:spPr>
              <a:xfrm>
                <a:off x="427934" y="4258601"/>
                <a:ext cx="3410727" cy="69346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PH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CBFC933-2D2D-B8E8-E4BA-14188D446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4" y="4258601"/>
                <a:ext cx="3410727" cy="693460"/>
              </a:xfrm>
              <a:prstGeom prst="rect">
                <a:avLst/>
              </a:prstGeom>
              <a:blipFill>
                <a:blip r:embed="rId3"/>
                <a:stretch>
                  <a:fillRect t="-3636" b="-163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7A946-E8C8-A692-0680-C1ED84CE35E5}"/>
                  </a:ext>
                </a:extLst>
              </p:cNvPr>
              <p:cNvSpPr txBox="1"/>
              <p:nvPr/>
            </p:nvSpPr>
            <p:spPr>
              <a:xfrm>
                <a:off x="551371" y="5267757"/>
                <a:ext cx="2678183" cy="67531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PH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l-GR" sz="2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D7A946-E8C8-A692-0680-C1ED84CE3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1" y="5267757"/>
                <a:ext cx="2678183" cy="675313"/>
              </a:xfrm>
              <a:prstGeom prst="rect">
                <a:avLst/>
              </a:prstGeom>
              <a:blipFill>
                <a:blip r:embed="rId4"/>
                <a:stretch>
                  <a:fillRect r="-3774" b="-1454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C754C7-2E43-5B6E-2C97-D2F4D475B57D}"/>
                  </a:ext>
                </a:extLst>
              </p:cNvPr>
              <p:cNvSpPr txBox="1"/>
              <p:nvPr/>
            </p:nvSpPr>
            <p:spPr>
              <a:xfrm>
                <a:off x="304498" y="6153221"/>
                <a:ext cx="3818036" cy="4001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C754C7-2E43-5B6E-2C97-D2F4D475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8" y="6153221"/>
                <a:ext cx="3818036" cy="400110"/>
              </a:xfrm>
              <a:prstGeom prst="rect">
                <a:avLst/>
              </a:prstGeom>
              <a:blipFill>
                <a:blip r:embed="rId5"/>
                <a:stretch>
                  <a:fillRect r="-2990" b="-625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4E35D-4ED5-51D1-E983-DB8436CC46E5}"/>
                  </a:ext>
                </a:extLst>
              </p:cNvPr>
              <p:cNvSpPr txBox="1"/>
              <p:nvPr/>
            </p:nvSpPr>
            <p:spPr>
              <a:xfrm>
                <a:off x="505874" y="2182514"/>
                <a:ext cx="2965114" cy="43088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ctrlP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4E35D-4ED5-51D1-E983-DB8436CC4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74" y="2182514"/>
                <a:ext cx="2965114" cy="430887"/>
              </a:xfrm>
              <a:prstGeom prst="rect">
                <a:avLst/>
              </a:prstGeom>
              <a:blipFill>
                <a:blip r:embed="rId6"/>
                <a:stretch>
                  <a:fillRect t="-5263" b="-28947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9BBCFAFE-8943-741A-3E36-632D355E88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76257" y="2182514"/>
            <a:ext cx="446277" cy="446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526D3B-AD76-6BD1-F804-DE84B21B46A4}"/>
                  </a:ext>
                </a:extLst>
              </p:cNvPr>
              <p:cNvSpPr txBox="1"/>
              <p:nvPr/>
            </p:nvSpPr>
            <p:spPr>
              <a:xfrm>
                <a:off x="5121845" y="2150286"/>
                <a:ext cx="2947623" cy="64633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bg1"/>
                    </a:solidFill>
                  </a:rPr>
                  <a:t>Plug in the identity matrix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and covariance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526D3B-AD76-6BD1-F804-DE84B21B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45" y="2150286"/>
                <a:ext cx="2947623" cy="646331"/>
              </a:xfrm>
              <a:prstGeom prst="rect">
                <a:avLst/>
              </a:prstGeom>
              <a:blipFill>
                <a:blip r:embed="rId9"/>
                <a:stretch>
                  <a:fillRect l="-847" t="-1852" b="-11111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9E7B6CE-4328-42BF-CA72-D6C7BF2450EF}"/>
              </a:ext>
            </a:extLst>
          </p:cNvPr>
          <p:cNvSpPr txBox="1"/>
          <p:nvPr/>
        </p:nvSpPr>
        <p:spPr>
          <a:xfrm>
            <a:off x="4834107" y="3417007"/>
            <a:ext cx="372206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Perform scalar matrix multiplication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77902-E97C-43AB-8D88-D77AE01548ED}"/>
              </a:ext>
            </a:extLst>
          </p:cNvPr>
          <p:cNvSpPr txBox="1"/>
          <p:nvPr/>
        </p:nvSpPr>
        <p:spPr>
          <a:xfrm>
            <a:off x="4834107" y="4336737"/>
            <a:ext cx="198855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Subtract matrices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578E9-4EA4-1E61-EC9A-8D4C3C8C67B7}"/>
              </a:ext>
            </a:extLst>
          </p:cNvPr>
          <p:cNvSpPr txBox="1"/>
          <p:nvPr/>
        </p:nvSpPr>
        <p:spPr>
          <a:xfrm>
            <a:off x="4833020" y="5420747"/>
            <a:ext cx="3545870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Find the determinant of the matrix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2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7" grpId="0" build="allAtOnce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A6248-2049-D078-0CDC-C78734FBB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39606-46F2-A358-3E78-0305F348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Solve for the eigenvalues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A23CDB-3FFA-2492-E9D2-672755E9CA83}"/>
                  </a:ext>
                </a:extLst>
              </p:cNvPr>
              <p:cNvSpPr txBox="1"/>
              <p:nvPr/>
            </p:nvSpPr>
            <p:spPr>
              <a:xfrm>
                <a:off x="304498" y="1951877"/>
                <a:ext cx="3818036" cy="4001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A23CDB-3FFA-2492-E9D2-672755E9C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8" y="1951877"/>
                <a:ext cx="3818036" cy="400110"/>
              </a:xfrm>
              <a:prstGeom prst="rect">
                <a:avLst/>
              </a:prstGeom>
              <a:blipFill>
                <a:blip r:embed="rId2"/>
                <a:stretch>
                  <a:fillRect r="-2990" b="-303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67597-0CF6-15B2-2873-C525CE87619C}"/>
                  </a:ext>
                </a:extLst>
              </p:cNvPr>
              <p:cNvSpPr txBox="1"/>
              <p:nvPr/>
            </p:nvSpPr>
            <p:spPr>
              <a:xfrm>
                <a:off x="376921" y="4060724"/>
                <a:ext cx="2847046" cy="4001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−11)</m:t>
                      </m:r>
                      <m:r>
                        <a:rPr lang="en-GB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GB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567597-0CF6-15B2-2873-C525CE876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1" y="4060724"/>
                <a:ext cx="2847046" cy="400110"/>
              </a:xfrm>
              <a:prstGeom prst="rect">
                <a:avLst/>
              </a:prstGeom>
              <a:blipFill>
                <a:blip r:embed="rId3"/>
                <a:stretch>
                  <a:fillRect l="-5333" r="-4444" b="-3030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44A7DF-A714-024D-107C-ADF1C614EB90}"/>
                  </a:ext>
                </a:extLst>
              </p:cNvPr>
              <p:cNvSpPr txBox="1"/>
              <p:nvPr/>
            </p:nvSpPr>
            <p:spPr>
              <a:xfrm>
                <a:off x="376921" y="5350718"/>
                <a:ext cx="1500212" cy="400110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PH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44A7DF-A714-024D-107C-ADF1C614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1" y="5350718"/>
                <a:ext cx="1500212" cy="400110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  <a:ln w="38100">
                <a:solidFill>
                  <a:srgbClr val="92D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BB2FC8-AF6F-B550-4BC3-630005C6D365}"/>
                  </a:ext>
                </a:extLst>
              </p:cNvPr>
              <p:cNvSpPr txBox="1"/>
              <p:nvPr/>
            </p:nvSpPr>
            <p:spPr>
              <a:xfrm>
                <a:off x="376922" y="4748643"/>
                <a:ext cx="1500212" cy="40011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PH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BB2FC8-AF6F-B550-4BC3-630005C6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2" y="4748643"/>
                <a:ext cx="1500212" cy="400110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A9D581-1276-6EEF-88C6-7937DDB9A9D3}"/>
                  </a:ext>
                </a:extLst>
              </p:cNvPr>
              <p:cNvSpPr txBox="1"/>
              <p:nvPr/>
            </p:nvSpPr>
            <p:spPr>
              <a:xfrm>
                <a:off x="376920" y="2684886"/>
                <a:ext cx="3959409" cy="4001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27−9</m:t>
                      </m:r>
                      <m:r>
                        <a:rPr lang="el-GR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a:rPr lang="el-GR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−16=0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BA9D581-1276-6EEF-88C6-7937DDB9A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20" y="2684886"/>
                <a:ext cx="3959409" cy="400110"/>
              </a:xfrm>
              <a:prstGeom prst="rect">
                <a:avLst/>
              </a:prstGeom>
              <a:blipFill>
                <a:blip r:embed="rId6"/>
                <a:stretch>
                  <a:fillRect l="-2875" t="-3125" r="-2875" b="-937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EC35F8-6D0F-6B6B-473D-F897E65621B5}"/>
                  </a:ext>
                </a:extLst>
              </p:cNvPr>
              <p:cNvSpPr txBox="1"/>
              <p:nvPr/>
            </p:nvSpPr>
            <p:spPr>
              <a:xfrm>
                <a:off x="304498" y="3372805"/>
                <a:ext cx="2919469" cy="4001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l-GR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n-PH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EC35F8-6D0F-6B6B-473D-F897E6562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98" y="3372805"/>
                <a:ext cx="2919469" cy="400110"/>
              </a:xfrm>
              <a:prstGeom prst="rect">
                <a:avLst/>
              </a:prstGeom>
              <a:blipFill>
                <a:blip r:embed="rId7"/>
                <a:stretch>
                  <a:fillRect t="-3030"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674928C-2B5B-7C05-1DF7-A5E1DBCD79CF}"/>
              </a:ext>
            </a:extLst>
          </p:cNvPr>
          <p:cNvSpPr txBox="1"/>
          <p:nvPr/>
        </p:nvSpPr>
        <p:spPr>
          <a:xfrm>
            <a:off x="4833020" y="2055059"/>
            <a:ext cx="10115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Simplify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46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6" grpId="0"/>
      <p:bldP spid="27" grpId="0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EF165-6C31-DD9F-9750-C4C7B46A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95E7F-E1E9-A147-849D-8F1CD21FF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 the eigenvectors</a:t>
            </a:r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224B5C4C-D140-BFD0-F333-DCFA5EC9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738" y="1988033"/>
            <a:ext cx="446277" cy="446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EB0BDC-3F60-3023-49DB-BC4E46EBD157}"/>
                  </a:ext>
                </a:extLst>
              </p:cNvPr>
              <p:cNvSpPr txBox="1"/>
              <p:nvPr/>
            </p:nvSpPr>
            <p:spPr>
              <a:xfrm>
                <a:off x="838200" y="1981159"/>
                <a:ext cx="2734559" cy="46166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EB0BDC-3F60-3023-49DB-BC4E46EBD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1159"/>
                <a:ext cx="2734559" cy="461665"/>
              </a:xfrm>
              <a:prstGeom prst="rect">
                <a:avLst/>
              </a:prstGeom>
              <a:blipFill>
                <a:blip r:embed="rId4"/>
                <a:stretch>
                  <a:fillRect b="-30000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F434A-1864-4D6A-A153-653EB8ADEBED}"/>
                  </a:ext>
                </a:extLst>
              </p:cNvPr>
              <p:cNvSpPr txBox="1"/>
              <p:nvPr/>
            </p:nvSpPr>
            <p:spPr>
              <a:xfrm>
                <a:off x="523852" y="2998945"/>
                <a:ext cx="4357724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8F434A-1864-4D6A-A153-653EB8AD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2" y="2998945"/>
                <a:ext cx="4357724" cy="615810"/>
              </a:xfrm>
              <a:prstGeom prst="rect">
                <a:avLst/>
              </a:prstGeom>
              <a:blipFill>
                <a:blip r:embed="rId5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C89EC-6579-4038-30D0-39BB4BF1773D}"/>
                  </a:ext>
                </a:extLst>
              </p:cNvPr>
              <p:cNvSpPr txBox="1"/>
              <p:nvPr/>
            </p:nvSpPr>
            <p:spPr>
              <a:xfrm>
                <a:off x="523852" y="3885514"/>
                <a:ext cx="4126162" cy="6476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EC89EC-6579-4038-30D0-39BB4BF17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2" y="3885514"/>
                <a:ext cx="4126162" cy="647678"/>
              </a:xfrm>
              <a:prstGeom prst="rect">
                <a:avLst/>
              </a:prstGeom>
              <a:blipFill>
                <a:blip r:embed="rId6"/>
                <a:stretch>
                  <a:fillRect t="-1887" b="-1320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3F042-142F-A440-F75A-7CF00CD2B179}"/>
                  </a:ext>
                </a:extLst>
              </p:cNvPr>
              <p:cNvSpPr txBox="1"/>
              <p:nvPr/>
            </p:nvSpPr>
            <p:spPr>
              <a:xfrm>
                <a:off x="278255" y="4712835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3F042-142F-A440-F75A-7CF00CD2B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55" y="4712835"/>
                <a:ext cx="4456103" cy="615810"/>
              </a:xfrm>
              <a:prstGeom prst="rect">
                <a:avLst/>
              </a:prstGeom>
              <a:blipFill>
                <a:blip r:embed="rId7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385BC-941C-2EBE-8B41-1AB113BA91C7}"/>
                  </a:ext>
                </a:extLst>
              </p:cNvPr>
              <p:cNvSpPr txBox="1"/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0385BC-941C-2EBE-8B41-1AB113BA9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AF14D-3D8B-3823-B9A3-136DCD904650}"/>
                  </a:ext>
                </a:extLst>
              </p:cNvPr>
              <p:cNvSpPr txBox="1"/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2AF14D-3D8B-3823-B9A3-136DCD904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blipFill>
                <a:blip r:embed="rId9"/>
                <a:stretch>
                  <a:fillRect b="-11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307514-BB7E-322B-23B4-4A4EF756C2BE}"/>
                  </a:ext>
                </a:extLst>
              </p:cNvPr>
              <p:cNvSpPr txBox="1"/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307514-BB7E-322B-23B4-4A4EF756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30B9C5-06A8-B1A0-60BD-A5EA53D352FA}"/>
                  </a:ext>
                </a:extLst>
              </p:cNvPr>
              <p:cNvSpPr txBox="1"/>
              <p:nvPr/>
            </p:nvSpPr>
            <p:spPr>
              <a:xfrm>
                <a:off x="455673" y="5631529"/>
                <a:ext cx="3281522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30B9C5-06A8-B1A0-60BD-A5EA53D35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3" y="5631529"/>
                <a:ext cx="3281522" cy="615553"/>
              </a:xfrm>
              <a:prstGeom prst="rect">
                <a:avLst/>
              </a:prstGeom>
              <a:blipFill>
                <a:blip r:embed="rId11"/>
                <a:stretch>
                  <a:fillRect b="-14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305C37-9005-1FC9-1475-182637DC2839}"/>
                  </a:ext>
                </a:extLst>
              </p:cNvPr>
              <p:cNvSpPr txBox="1"/>
              <p:nvPr/>
            </p:nvSpPr>
            <p:spPr>
              <a:xfrm>
                <a:off x="5254441" y="1910863"/>
                <a:ext cx="2947623" cy="64633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bg1"/>
                    </a:solidFill>
                  </a:rPr>
                  <a:t>Plug in the identity matrix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and covariance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305C37-9005-1FC9-1475-182637DC2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41" y="1910863"/>
                <a:ext cx="2947623" cy="646331"/>
              </a:xfrm>
              <a:prstGeom prst="rect">
                <a:avLst/>
              </a:prstGeom>
              <a:blipFill>
                <a:blip r:embed="rId12"/>
                <a:stretch>
                  <a:fillRect l="-1271" b="-1090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8490490-3C38-8E41-22EA-FAF1A3E64AA3}"/>
              </a:ext>
            </a:extLst>
          </p:cNvPr>
          <p:cNvSpPr txBox="1"/>
          <p:nvPr/>
        </p:nvSpPr>
        <p:spPr>
          <a:xfrm>
            <a:off x="5707887" y="3122055"/>
            <a:ext cx="372206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Perform scalar matrix multiplication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E1E881-45EF-49F2-41C2-DD4BA027E9A5}"/>
              </a:ext>
            </a:extLst>
          </p:cNvPr>
          <p:cNvSpPr txBox="1"/>
          <p:nvPr/>
        </p:nvSpPr>
        <p:spPr>
          <a:xfrm>
            <a:off x="5240853" y="4876745"/>
            <a:ext cx="198855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Subtract matrices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4E705B-7B66-81C8-47A9-622157929A90}"/>
              </a:ext>
            </a:extLst>
          </p:cNvPr>
          <p:cNvSpPr txBox="1"/>
          <p:nvPr/>
        </p:nvSpPr>
        <p:spPr>
          <a:xfrm>
            <a:off x="5240852" y="3965184"/>
            <a:ext cx="4189100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Replace lambda with the first eigenvalue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4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21" grpId="0" build="allAtOnce"/>
      <p:bldP spid="22" grpId="0" animBg="1"/>
      <p:bldP spid="23" grpId="0" animBg="1"/>
      <p:bldP spid="24" grpId="0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7A59F-F8FD-5FA8-E27B-DE03A5318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EF689-4C35-4918-5B68-D1629900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 the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6D14B7-ED7E-AC20-02DF-6F9D2C5269F0}"/>
                  </a:ext>
                </a:extLst>
              </p:cNvPr>
              <p:cNvSpPr txBox="1"/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6D14B7-ED7E-AC20-02DF-6F9D2C526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80CBA2-1784-1BA4-7481-318D853C6B4B}"/>
                  </a:ext>
                </a:extLst>
              </p:cNvPr>
              <p:cNvSpPr txBox="1"/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80CBA2-1784-1BA4-7481-318D853C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6E34EA-6A03-5828-5FCD-C987B9FF897F}"/>
                  </a:ext>
                </a:extLst>
              </p:cNvPr>
              <p:cNvSpPr txBox="1"/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6E34EA-6A03-5828-5FCD-C987B9FF8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4AAAE9-813C-BA3E-5F0B-412AFC44F36D}"/>
                  </a:ext>
                </a:extLst>
              </p:cNvPr>
              <p:cNvSpPr txBox="1"/>
              <p:nvPr/>
            </p:nvSpPr>
            <p:spPr>
              <a:xfrm>
                <a:off x="455673" y="2046787"/>
                <a:ext cx="3281522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4AAAE9-813C-BA3E-5F0B-412AFC44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3" y="2046787"/>
                <a:ext cx="3281522" cy="615553"/>
              </a:xfrm>
              <a:prstGeom prst="rect">
                <a:avLst/>
              </a:prstGeom>
              <a:blipFill>
                <a:blip r:embed="rId5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4FD051-8DB7-1E5B-91C5-2E310D71C207}"/>
                  </a:ext>
                </a:extLst>
              </p:cNvPr>
              <p:cNvSpPr txBox="1"/>
              <p:nvPr/>
            </p:nvSpPr>
            <p:spPr>
              <a:xfrm>
                <a:off x="495984" y="3737058"/>
                <a:ext cx="3070275" cy="8429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PH" sz="32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4FD051-8DB7-1E5B-91C5-2E310D71C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84" y="3737058"/>
                <a:ext cx="3070275" cy="842923"/>
              </a:xfrm>
              <a:prstGeom prst="rect">
                <a:avLst/>
              </a:prstGeom>
              <a:blipFill>
                <a:blip r:embed="rId6"/>
                <a:stretch>
                  <a:fillRect t="-19403" b="-895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10DF30-F836-75D5-578B-2E66D640CBBB}"/>
                  </a:ext>
                </a:extLst>
              </p:cNvPr>
              <p:cNvSpPr txBox="1"/>
              <p:nvPr/>
            </p:nvSpPr>
            <p:spPr>
              <a:xfrm>
                <a:off x="10315190" y="3829615"/>
                <a:ext cx="1532467" cy="7057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10DF30-F836-75D5-578B-2E66D640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90" y="3829615"/>
                <a:ext cx="1532467" cy="705771"/>
              </a:xfrm>
              <a:prstGeom prst="rect">
                <a:avLst/>
              </a:prstGeom>
              <a:blipFill>
                <a:blip r:embed="rId7"/>
                <a:stretch>
                  <a:fillRect b="-508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40C54865-0AFE-DE2C-29B8-12DA0E435348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V="1">
            <a:off x="3566259" y="3750948"/>
            <a:ext cx="1647509" cy="407572"/>
          </a:xfrm>
          <a:prstGeom prst="curvedConnector4">
            <a:avLst>
              <a:gd name="adj1" fmla="val 16715"/>
              <a:gd name="adj2" fmla="val 15949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35AAED4-86B7-0AB4-71C1-E1E498B5C16F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9176262" y="3829615"/>
            <a:ext cx="1905162" cy="298319"/>
          </a:xfrm>
          <a:prstGeom prst="curvedConnector4">
            <a:avLst>
              <a:gd name="adj1" fmla="val 29891"/>
              <a:gd name="adj2" fmla="val 17662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E93CB3-E016-A405-4D6D-AC8B414CE259}"/>
              </a:ext>
            </a:extLst>
          </p:cNvPr>
          <p:cNvSpPr txBox="1"/>
          <p:nvPr/>
        </p:nvSpPr>
        <p:spPr>
          <a:xfrm>
            <a:off x="4315968" y="2169897"/>
            <a:ext cx="270710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Multiply the two matrices</a:t>
            </a: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63D537-EEDC-3DCF-C5F9-643AF9C69301}"/>
                  </a:ext>
                </a:extLst>
              </p:cNvPr>
              <p:cNvSpPr txBox="1"/>
              <p:nvPr/>
            </p:nvSpPr>
            <p:spPr>
              <a:xfrm>
                <a:off x="4117013" y="3750948"/>
                <a:ext cx="2193510" cy="84112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63D537-EEDC-3DCF-C5F9-643AF9C6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13" y="3750948"/>
                <a:ext cx="2193510" cy="841128"/>
              </a:xfrm>
              <a:prstGeom prst="rect">
                <a:avLst/>
              </a:prstGeom>
              <a:blipFill>
                <a:blip r:embed="rId8"/>
                <a:stretch>
                  <a:fillRect t="-26866" r="-3468" b="-328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55ABF4-0D12-BED1-427A-A44196983EBD}"/>
                  </a:ext>
                </a:extLst>
              </p:cNvPr>
              <p:cNvSpPr txBox="1"/>
              <p:nvPr/>
            </p:nvSpPr>
            <p:spPr>
              <a:xfrm>
                <a:off x="7160533" y="3792334"/>
                <a:ext cx="1837947" cy="8447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55ABF4-0D12-BED1-427A-A44196983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533" y="3792334"/>
                <a:ext cx="1837947" cy="844718"/>
              </a:xfrm>
              <a:prstGeom prst="rect">
                <a:avLst/>
              </a:prstGeom>
              <a:blipFill>
                <a:blip r:embed="rId9"/>
                <a:stretch>
                  <a:fillRect l="-1379" t="-26471" r="-8966" b="-3235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FFC988A5-504E-3B00-407B-53987DE3DF34}"/>
              </a:ext>
            </a:extLst>
          </p:cNvPr>
          <p:cNvCxnSpPr>
            <a:cxnSpLocks/>
            <a:stCxn id="13" idx="3"/>
            <a:endCxn id="26" idx="2"/>
          </p:cNvCxnSpPr>
          <p:nvPr/>
        </p:nvCxnSpPr>
        <p:spPr>
          <a:xfrm>
            <a:off x="6310523" y="4171512"/>
            <a:ext cx="1768984" cy="465540"/>
          </a:xfrm>
          <a:prstGeom prst="curvedConnector4">
            <a:avLst>
              <a:gd name="adj1" fmla="val 24025"/>
              <a:gd name="adj2" fmla="val 14910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209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3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25184-5053-4E65-5C2E-CBCBC750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853CD-E691-628E-7510-23FFC1AAE039}"/>
                  </a:ext>
                </a:extLst>
              </p:cNvPr>
              <p:cNvSpPr txBox="1"/>
              <p:nvPr/>
            </p:nvSpPr>
            <p:spPr>
              <a:xfrm>
                <a:off x="141297" y="274645"/>
                <a:ext cx="3973504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F1853CD-E691-628E-7510-23FFC1AAE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7" y="274645"/>
                <a:ext cx="3973504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F1924-B03E-BBC8-2B38-3B95F2EB7EA5}"/>
                  </a:ext>
                </a:extLst>
              </p:cNvPr>
              <p:cNvSpPr txBox="1"/>
              <p:nvPr/>
            </p:nvSpPr>
            <p:spPr>
              <a:xfrm>
                <a:off x="141296" y="1347672"/>
                <a:ext cx="4357724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DF1924-B03E-BBC8-2B38-3B95F2EB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6" y="1347672"/>
                <a:ext cx="4357724" cy="615553"/>
              </a:xfrm>
              <a:prstGeom prst="rect">
                <a:avLst/>
              </a:prstGeom>
              <a:blipFill>
                <a:blip r:embed="rId3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00969-8105-8165-C99B-CECFD8C93A79}"/>
                  </a:ext>
                </a:extLst>
              </p:cNvPr>
              <p:cNvSpPr txBox="1"/>
              <p:nvPr/>
            </p:nvSpPr>
            <p:spPr>
              <a:xfrm>
                <a:off x="141295" y="2234241"/>
                <a:ext cx="4580863" cy="7272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300969-8105-8165-C99B-CECFD8C93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5" y="2234241"/>
                <a:ext cx="4580863" cy="727250"/>
              </a:xfrm>
              <a:prstGeom prst="rect">
                <a:avLst/>
              </a:prstGeom>
              <a:blipFill>
                <a:blip r:embed="rId4"/>
                <a:stretch>
                  <a:fillRect t="-5172" b="-155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F40C2D-7061-06A7-AFB9-F9BC99ABC2E6}"/>
                  </a:ext>
                </a:extLst>
              </p:cNvPr>
              <p:cNvSpPr txBox="1"/>
              <p:nvPr/>
            </p:nvSpPr>
            <p:spPr>
              <a:xfrm>
                <a:off x="9883746" y="1951552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F40C2D-7061-06A7-AFB9-F9BC99ABC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951552"/>
                <a:ext cx="153246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37DDDD-2B6C-AD4A-2415-10EB580EF3EA}"/>
                  </a:ext>
                </a:extLst>
              </p:cNvPr>
              <p:cNvSpPr txBox="1"/>
              <p:nvPr/>
            </p:nvSpPr>
            <p:spPr>
              <a:xfrm>
                <a:off x="42917" y="3173458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37DDDD-2B6C-AD4A-2415-10EB580EF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" y="3173458"/>
                <a:ext cx="4456103" cy="615810"/>
              </a:xfrm>
              <a:prstGeom prst="rect">
                <a:avLst/>
              </a:prstGeom>
              <a:blipFill>
                <a:blip r:embed="rId7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DE3D7-A5F7-C08F-688F-48011E764EE5}"/>
                  </a:ext>
                </a:extLst>
              </p:cNvPr>
              <p:cNvSpPr txBox="1"/>
              <p:nvPr/>
            </p:nvSpPr>
            <p:spPr>
              <a:xfrm>
                <a:off x="136083" y="4692864"/>
                <a:ext cx="2184075" cy="3908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DE3D7-A5F7-C08F-688F-48011E764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4692864"/>
                <a:ext cx="2184075" cy="390876"/>
              </a:xfrm>
              <a:prstGeom prst="rect">
                <a:avLst/>
              </a:prstGeom>
              <a:blipFill>
                <a:blip r:embed="rId8"/>
                <a:stretch>
                  <a:fillRect l="-1156" r="-3468" b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CB7C58-A0AD-BA70-BC83-351428994141}"/>
                  </a:ext>
                </a:extLst>
              </p:cNvPr>
              <p:cNvSpPr txBox="1"/>
              <p:nvPr/>
            </p:nvSpPr>
            <p:spPr>
              <a:xfrm>
                <a:off x="136082" y="5209330"/>
                <a:ext cx="2184075" cy="3908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CB7C58-A0AD-BA70-BC83-351428994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2" y="5209330"/>
                <a:ext cx="2184075" cy="390876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7C43DF-F42B-DFD6-73F8-4A9650DAE89D}"/>
                  </a:ext>
                </a:extLst>
              </p:cNvPr>
              <p:cNvSpPr txBox="1"/>
              <p:nvPr/>
            </p:nvSpPr>
            <p:spPr>
              <a:xfrm>
                <a:off x="9857836" y="161487"/>
                <a:ext cx="2192867" cy="7184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7C43DF-F42B-DFD6-73F8-4A9650DA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161487"/>
                <a:ext cx="2192867" cy="718466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F6F1DD-DEE1-9D4B-3F57-5A52E7D69CE8}"/>
                  </a:ext>
                </a:extLst>
              </p:cNvPr>
              <p:cNvSpPr txBox="1"/>
              <p:nvPr/>
            </p:nvSpPr>
            <p:spPr>
              <a:xfrm>
                <a:off x="9883746" y="1003270"/>
                <a:ext cx="1532466" cy="809773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F6F1DD-DEE1-9D4B-3F57-5A52E7D69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003270"/>
                <a:ext cx="1532466" cy="809773"/>
              </a:xfrm>
              <a:prstGeom prst="rect">
                <a:avLst/>
              </a:prstGeom>
              <a:blipFill>
                <a:blip r:embed="rId11"/>
                <a:stretch>
                  <a:fillRect b="-298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6532A7-F68B-83D2-1924-F904EA3B175F}"/>
                  </a:ext>
                </a:extLst>
              </p:cNvPr>
              <p:cNvSpPr txBox="1"/>
              <p:nvPr/>
            </p:nvSpPr>
            <p:spPr>
              <a:xfrm>
                <a:off x="9883746" y="2652902"/>
                <a:ext cx="1383848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6532A7-F68B-83D2-1924-F904EA3B1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652902"/>
                <a:ext cx="138384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91CB47B8-2AB8-5A17-A8C3-CF620B02AD2E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rot="10800000" flipV="1">
            <a:off x="4499020" y="2166995"/>
            <a:ext cx="5384726" cy="1314367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2F8EB084-9A33-3F8F-E32D-4CB6B29AEBDF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499020" y="520719"/>
            <a:ext cx="5358816" cy="113472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D6300-356D-9A1E-A02A-FC436AE44AB1}"/>
                  </a:ext>
                </a:extLst>
              </p:cNvPr>
              <p:cNvSpPr txBox="1"/>
              <p:nvPr/>
            </p:nvSpPr>
            <p:spPr>
              <a:xfrm>
                <a:off x="3741131" y="4692864"/>
                <a:ext cx="13905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6D6300-356D-9A1E-A02A-FC436AE44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31" y="4692864"/>
                <a:ext cx="1390545" cy="369332"/>
              </a:xfrm>
              <a:prstGeom prst="rect">
                <a:avLst/>
              </a:prstGeom>
              <a:blipFill>
                <a:blip r:embed="rId13"/>
                <a:stretch>
                  <a:fillRect l="-5405" r="-1802" b="-1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3B740C-DF9E-CC72-97E2-353486C8FF9B}"/>
                  </a:ext>
                </a:extLst>
              </p:cNvPr>
              <p:cNvSpPr txBox="1"/>
              <p:nvPr/>
            </p:nvSpPr>
            <p:spPr>
              <a:xfrm>
                <a:off x="5280897" y="4692336"/>
                <a:ext cx="13905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63B740C-DF9E-CC72-97E2-353486C8F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7" y="4692336"/>
                <a:ext cx="1390545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F3CBF6-3041-2770-AA66-6AA52DDD8A13}"/>
                  </a:ext>
                </a:extLst>
              </p:cNvPr>
              <p:cNvSpPr txBox="1"/>
              <p:nvPr/>
            </p:nvSpPr>
            <p:spPr>
              <a:xfrm>
                <a:off x="7829656" y="4714408"/>
                <a:ext cx="1101509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4F3CBF6-3041-2770-AA66-6AA52DDD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56" y="4714408"/>
                <a:ext cx="1101509" cy="738664"/>
              </a:xfrm>
              <a:prstGeom prst="rect">
                <a:avLst/>
              </a:prstGeom>
              <a:blipFill>
                <a:blip r:embed="rId15"/>
                <a:stretch>
                  <a:fillRect b="-50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A788C9-882D-3039-B5AE-59B317815C4E}"/>
                  </a:ext>
                </a:extLst>
              </p:cNvPr>
              <p:cNvSpPr txBox="1"/>
              <p:nvPr/>
            </p:nvSpPr>
            <p:spPr>
              <a:xfrm>
                <a:off x="3741130" y="5193607"/>
                <a:ext cx="13905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A788C9-882D-3039-B5AE-59B31781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130" y="5193607"/>
                <a:ext cx="1390545" cy="369332"/>
              </a:xfrm>
              <a:prstGeom prst="rect">
                <a:avLst/>
              </a:prstGeom>
              <a:blipFill>
                <a:blip r:embed="rId16"/>
                <a:stretch>
                  <a:fillRect l="-5405" r="-1802" b="-96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6AE057-4672-7EF0-962B-6BAC76C6A3D7}"/>
                  </a:ext>
                </a:extLst>
              </p:cNvPr>
              <p:cNvSpPr txBox="1"/>
              <p:nvPr/>
            </p:nvSpPr>
            <p:spPr>
              <a:xfrm>
                <a:off x="5280897" y="5193607"/>
                <a:ext cx="1390545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6AE057-4672-7EF0-962B-6BAC76C6A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7" y="5193607"/>
                <a:ext cx="1390545" cy="369332"/>
              </a:xfrm>
              <a:prstGeom prst="rect">
                <a:avLst/>
              </a:prstGeom>
              <a:blipFill>
                <a:blip r:embed="rId17"/>
                <a:stretch>
                  <a:fillRect b="-96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7942B4-8CBF-3278-89AC-CF288B8808AC}"/>
                  </a:ext>
                </a:extLst>
              </p:cNvPr>
              <p:cNvSpPr txBox="1"/>
              <p:nvPr/>
            </p:nvSpPr>
            <p:spPr>
              <a:xfrm>
                <a:off x="10070093" y="4785421"/>
                <a:ext cx="1532467" cy="7057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7942B4-8CBF-3278-89AC-CF288B88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093" y="4785421"/>
                <a:ext cx="1532467" cy="705771"/>
              </a:xfrm>
              <a:prstGeom prst="rect">
                <a:avLst/>
              </a:prstGeom>
              <a:blipFill>
                <a:blip r:embed="rId18"/>
                <a:stretch>
                  <a:fillRect b="-508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Badge 1 with solid fill">
            <a:extLst>
              <a:ext uri="{FF2B5EF4-FFF2-40B4-BE49-F238E27FC236}">
                <a16:creationId xmlns:a16="http://schemas.microsoft.com/office/drawing/2014/main" id="{173A4D2E-F5C8-750B-73F5-9A1712A57C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75882" y="436226"/>
            <a:ext cx="446277" cy="446277"/>
          </a:xfrm>
          <a:prstGeom prst="rect">
            <a:avLst/>
          </a:prstGeom>
        </p:spPr>
      </p:pic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81E35C64-AEDD-F7EE-A6BF-E878EF6F339C}"/>
              </a:ext>
            </a:extLst>
          </p:cNvPr>
          <p:cNvCxnSpPr>
            <a:cxnSpLocks/>
            <a:stCxn id="14" idx="3"/>
            <a:endCxn id="22" idx="0"/>
          </p:cNvCxnSpPr>
          <p:nvPr/>
        </p:nvCxnSpPr>
        <p:spPr>
          <a:xfrm flipV="1">
            <a:off x="2320158" y="4692864"/>
            <a:ext cx="2116246" cy="195438"/>
          </a:xfrm>
          <a:prstGeom prst="curvedConnector4">
            <a:avLst>
              <a:gd name="adj1" fmla="val 33573"/>
              <a:gd name="adj2" fmla="val 21696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2BB71BB2-7100-D5D9-71EA-BB69971EE6F5}"/>
              </a:ext>
            </a:extLst>
          </p:cNvPr>
          <p:cNvCxnSpPr>
            <a:cxnSpLocks/>
            <a:stCxn id="15" idx="3"/>
            <a:endCxn id="28" idx="2"/>
          </p:cNvCxnSpPr>
          <p:nvPr/>
        </p:nvCxnSpPr>
        <p:spPr>
          <a:xfrm>
            <a:off x="2320157" y="5404768"/>
            <a:ext cx="2116246" cy="158171"/>
          </a:xfrm>
          <a:prstGeom prst="curvedConnector4">
            <a:avLst>
              <a:gd name="adj1" fmla="val 33573"/>
              <a:gd name="adj2" fmla="val 24452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1A5A0B49-8309-0067-8E10-AEB63B2A3458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>
            <a:off x="5131675" y="5378273"/>
            <a:ext cx="844495" cy="184666"/>
          </a:xfrm>
          <a:prstGeom prst="curvedConnector4">
            <a:avLst>
              <a:gd name="adj1" fmla="val 8835"/>
              <a:gd name="adj2" fmla="val 22379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3B3D2CC8-5404-EAEF-6D9A-B5B73FB7083C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V="1">
            <a:off x="5131676" y="4692336"/>
            <a:ext cx="844494" cy="185194"/>
          </a:xfrm>
          <a:prstGeom prst="curvedConnector4">
            <a:avLst>
              <a:gd name="adj1" fmla="val 8835"/>
              <a:gd name="adj2" fmla="val 22343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F1B5B40C-E6D9-88F7-E4CC-98B5C0F2125F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 flipV="1">
            <a:off x="6671442" y="4714408"/>
            <a:ext cx="1708969" cy="162594"/>
          </a:xfrm>
          <a:prstGeom prst="curvedConnector4">
            <a:avLst>
              <a:gd name="adj1" fmla="val 33886"/>
              <a:gd name="adj2" fmla="val 25417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5E967996-5630-B0B4-BE26-C8A178AE5235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6671442" y="5378273"/>
            <a:ext cx="1708969" cy="74799"/>
          </a:xfrm>
          <a:prstGeom prst="curvedConnector4">
            <a:avLst>
              <a:gd name="adj1" fmla="val 33886"/>
              <a:gd name="adj2" fmla="val 40561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9271182E-8AA6-655D-0232-4FE064C8ABE5}"/>
              </a:ext>
            </a:extLst>
          </p:cNvPr>
          <p:cNvCxnSpPr>
            <a:cxnSpLocks/>
            <a:stCxn id="26" idx="3"/>
            <a:endCxn id="30" idx="0"/>
          </p:cNvCxnSpPr>
          <p:nvPr/>
        </p:nvCxnSpPr>
        <p:spPr>
          <a:xfrm flipV="1">
            <a:off x="8931165" y="4785421"/>
            <a:ext cx="1905162" cy="298319"/>
          </a:xfrm>
          <a:prstGeom prst="curvedConnector4">
            <a:avLst>
              <a:gd name="adj1" fmla="val 29891"/>
              <a:gd name="adj2" fmla="val 20043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7BBBC-A714-B2C9-6528-2EC20BE16C37}"/>
                  </a:ext>
                </a:extLst>
              </p:cNvPr>
              <p:cNvSpPr txBox="1"/>
              <p:nvPr/>
            </p:nvSpPr>
            <p:spPr>
              <a:xfrm>
                <a:off x="-548951" y="3933161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77BBBC-A714-B2C9-6528-2EC20BE16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8951" y="3933161"/>
                <a:ext cx="4456103" cy="615810"/>
              </a:xfrm>
              <a:prstGeom prst="rect">
                <a:avLst/>
              </a:prstGeom>
              <a:blipFill>
                <a:blip r:embed="rId21"/>
                <a:stretch>
                  <a:fillRect b="-16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79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22" grpId="0"/>
      <p:bldP spid="24" grpId="0"/>
      <p:bldP spid="26" grpId="0"/>
      <p:bldP spid="28" grpId="0"/>
      <p:bldP spid="29" grpId="0"/>
      <p:bldP spid="30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7D227A-21C4-7E2C-66ED-23E6DD0C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71A3D1-2D97-14A5-F47C-CEB47020A330}"/>
              </a:ext>
            </a:extLst>
          </p:cNvPr>
          <p:cNvCxnSpPr>
            <a:cxnSpLocks/>
          </p:cNvCxnSpPr>
          <p:nvPr/>
        </p:nvCxnSpPr>
        <p:spPr>
          <a:xfrm>
            <a:off x="2084762" y="5772150"/>
            <a:ext cx="91313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F771D-0166-B3ED-458E-68A8852FEBAE}"/>
              </a:ext>
            </a:extLst>
          </p:cNvPr>
          <p:cNvCxnSpPr>
            <a:cxnSpLocks/>
          </p:cNvCxnSpPr>
          <p:nvPr/>
        </p:nvCxnSpPr>
        <p:spPr>
          <a:xfrm flipV="1">
            <a:off x="2084762" y="492482"/>
            <a:ext cx="0" cy="53177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4A28E6-21B2-209F-96B9-3BDD7AE4310B}"/>
              </a:ext>
            </a:extLst>
          </p:cNvPr>
          <p:cNvSpPr txBox="1"/>
          <p:nvPr/>
        </p:nvSpPr>
        <p:spPr>
          <a:xfrm>
            <a:off x="6077948" y="6249204"/>
            <a:ext cx="28554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Number of Rooms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ABCFD1-EE21-6A1B-31DB-6E53E4186ECD}"/>
              </a:ext>
            </a:extLst>
          </p:cNvPr>
          <p:cNvSpPr txBox="1"/>
          <p:nvPr/>
        </p:nvSpPr>
        <p:spPr>
          <a:xfrm rot="16200000">
            <a:off x="477037" y="2912839"/>
            <a:ext cx="863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Size</a:t>
            </a:r>
          </a:p>
        </p:txBody>
      </p:sp>
      <p:pic>
        <p:nvPicPr>
          <p:cNvPr id="39" name="Picture 38" descr="A cartoon of a house&#10;&#10;Description automatically generated">
            <a:extLst>
              <a:ext uri="{FF2B5EF4-FFF2-40B4-BE49-F238E27FC236}">
                <a16:creationId xmlns:a16="http://schemas.microsoft.com/office/drawing/2014/main" id="{C4782217-E2F9-AEB0-D31E-D11BAB36D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79" y="4244387"/>
            <a:ext cx="720000" cy="72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D55BCFB-5931-EE06-C8C5-5F2B2D447008}"/>
              </a:ext>
            </a:extLst>
          </p:cNvPr>
          <p:cNvSpPr txBox="1"/>
          <p:nvPr/>
        </p:nvSpPr>
        <p:spPr>
          <a:xfrm>
            <a:off x="3603631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FF3DF72-1BE7-4362-5F65-543DFF3904DC}"/>
              </a:ext>
            </a:extLst>
          </p:cNvPr>
          <p:cNvSpPr txBox="1"/>
          <p:nvPr/>
        </p:nvSpPr>
        <p:spPr>
          <a:xfrm>
            <a:off x="556092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F2D831-0859-B66A-E68C-983CC1B195F8}"/>
              </a:ext>
            </a:extLst>
          </p:cNvPr>
          <p:cNvSpPr txBox="1"/>
          <p:nvPr/>
        </p:nvSpPr>
        <p:spPr>
          <a:xfrm>
            <a:off x="719016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E6490A-727E-E314-2E4C-FC88B8BCB7E4}"/>
              </a:ext>
            </a:extLst>
          </p:cNvPr>
          <p:cNvSpPr txBox="1"/>
          <p:nvPr/>
        </p:nvSpPr>
        <p:spPr>
          <a:xfrm>
            <a:off x="857357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EE582F-AB44-9F1E-FE2F-17757464DD34}"/>
              </a:ext>
            </a:extLst>
          </p:cNvPr>
          <p:cNvSpPr txBox="1"/>
          <p:nvPr/>
        </p:nvSpPr>
        <p:spPr>
          <a:xfrm>
            <a:off x="10079897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DC94B8F-A29A-20F1-3D96-85012C63456E}"/>
              </a:ext>
            </a:extLst>
          </p:cNvPr>
          <p:cNvSpPr txBox="1"/>
          <p:nvPr/>
        </p:nvSpPr>
        <p:spPr>
          <a:xfrm>
            <a:off x="1302055" y="4248806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8E9DA6F-AF16-28DE-5284-4C825EA3B61F}"/>
              </a:ext>
            </a:extLst>
          </p:cNvPr>
          <p:cNvSpPr txBox="1"/>
          <p:nvPr/>
        </p:nvSpPr>
        <p:spPr>
          <a:xfrm>
            <a:off x="1294490" y="3288827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CFE8D6-4F59-7D33-02A9-22E379D1973D}"/>
              </a:ext>
            </a:extLst>
          </p:cNvPr>
          <p:cNvSpPr txBox="1"/>
          <p:nvPr/>
        </p:nvSpPr>
        <p:spPr>
          <a:xfrm>
            <a:off x="1302055" y="2323485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DAA710-81DD-8E42-0839-8B4F30B9BA23}"/>
              </a:ext>
            </a:extLst>
          </p:cNvPr>
          <p:cNvSpPr txBox="1"/>
          <p:nvPr/>
        </p:nvSpPr>
        <p:spPr>
          <a:xfrm>
            <a:off x="1302055" y="1366442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400</a:t>
            </a:r>
          </a:p>
        </p:txBody>
      </p:sp>
      <p:pic>
        <p:nvPicPr>
          <p:cNvPr id="80" name="Picture 79" descr="A cartoon of a house&#10;&#10;Description automatically generated">
            <a:extLst>
              <a:ext uri="{FF2B5EF4-FFF2-40B4-BE49-F238E27FC236}">
                <a16:creationId xmlns:a16="http://schemas.microsoft.com/office/drawing/2014/main" id="{AF1165AF-471C-8584-0337-6300E5F9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88" y="2709000"/>
            <a:ext cx="828000" cy="828000"/>
          </a:xfrm>
          <a:prstGeom prst="rect">
            <a:avLst/>
          </a:prstGeom>
        </p:spPr>
      </p:pic>
      <p:pic>
        <p:nvPicPr>
          <p:cNvPr id="81" name="Picture 80" descr="A cartoon of a house&#10;&#10;Description automatically generated">
            <a:extLst>
              <a:ext uri="{FF2B5EF4-FFF2-40B4-BE49-F238E27FC236}">
                <a16:creationId xmlns:a16="http://schemas.microsoft.com/office/drawing/2014/main" id="{912ECC80-C30D-EF3E-C005-FFD3C060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73" y="2202012"/>
            <a:ext cx="1008000" cy="1008000"/>
          </a:xfrm>
          <a:prstGeom prst="rect">
            <a:avLst/>
          </a:prstGeom>
        </p:spPr>
      </p:pic>
      <p:pic>
        <p:nvPicPr>
          <p:cNvPr id="82" name="Picture 81" descr="A cartoon of a house&#10;&#10;Description automatically generated">
            <a:extLst>
              <a:ext uri="{FF2B5EF4-FFF2-40B4-BE49-F238E27FC236}">
                <a16:creationId xmlns:a16="http://schemas.microsoft.com/office/drawing/2014/main" id="{8B47F8D4-57D2-DD49-E368-C0533CC4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46" y="2800539"/>
            <a:ext cx="1188000" cy="1188000"/>
          </a:xfrm>
          <a:prstGeom prst="rect">
            <a:avLst/>
          </a:prstGeom>
        </p:spPr>
      </p:pic>
      <p:pic>
        <p:nvPicPr>
          <p:cNvPr id="83" name="Picture 82" descr="A cartoon of a house&#10;&#10;Description automatically generated">
            <a:extLst>
              <a:ext uri="{FF2B5EF4-FFF2-40B4-BE49-F238E27FC236}">
                <a16:creationId xmlns:a16="http://schemas.microsoft.com/office/drawing/2014/main" id="{EE2F1A0B-F8F6-113E-EB1A-4C4FB9B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19" y="600865"/>
            <a:ext cx="1620000" cy="162000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CE7310D-1F5F-B5C5-1991-E41028458059}"/>
              </a:ext>
            </a:extLst>
          </p:cNvPr>
          <p:cNvCxnSpPr>
            <a:cxnSpLocks/>
          </p:cNvCxnSpPr>
          <p:nvPr/>
        </p:nvCxnSpPr>
        <p:spPr>
          <a:xfrm flipV="1">
            <a:off x="2088544" y="1788316"/>
            <a:ext cx="9433172" cy="39457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7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0066 0.05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8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-0.00013 0.147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00026 0.105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00039 -0.086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00013 0.0981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145A8-E34D-E236-3E3E-019AB7C3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24F9-050C-858A-4D76-52D50965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 the eigenvectors</a:t>
            </a:r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3F039A22-06CE-49CC-BEDD-C58D549A4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3738" y="1988033"/>
            <a:ext cx="446277" cy="446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25BF47-619C-B4A4-A82B-E09CFA5E63FB}"/>
                  </a:ext>
                </a:extLst>
              </p:cNvPr>
              <p:cNvSpPr txBox="1"/>
              <p:nvPr/>
            </p:nvSpPr>
            <p:spPr>
              <a:xfrm>
                <a:off x="838200" y="1981159"/>
                <a:ext cx="2734559" cy="46166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25BF47-619C-B4A4-A82B-E09CFA5E6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1159"/>
                <a:ext cx="2734559" cy="461665"/>
              </a:xfrm>
              <a:prstGeom prst="rect">
                <a:avLst/>
              </a:prstGeom>
              <a:blipFill>
                <a:blip r:embed="rId4"/>
                <a:stretch>
                  <a:fillRect b="-30000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C8029-80BA-60BE-0E27-449F947E87EC}"/>
                  </a:ext>
                </a:extLst>
              </p:cNvPr>
              <p:cNvSpPr txBox="1"/>
              <p:nvPr/>
            </p:nvSpPr>
            <p:spPr>
              <a:xfrm>
                <a:off x="523852" y="2998945"/>
                <a:ext cx="4357724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6C8029-80BA-60BE-0E27-449F947E8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2" y="2998945"/>
                <a:ext cx="4357724" cy="615810"/>
              </a:xfrm>
              <a:prstGeom prst="rect">
                <a:avLst/>
              </a:prstGeom>
              <a:blipFill>
                <a:blip r:embed="rId5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278BC-8151-DF7A-FD2F-6B58407ADA8D}"/>
                  </a:ext>
                </a:extLst>
              </p:cNvPr>
              <p:cNvSpPr txBox="1"/>
              <p:nvPr/>
            </p:nvSpPr>
            <p:spPr>
              <a:xfrm>
                <a:off x="523852" y="3885514"/>
                <a:ext cx="4126162" cy="64767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B3278BC-8151-DF7A-FD2F-6B58407AD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52" y="3885514"/>
                <a:ext cx="4126162" cy="647678"/>
              </a:xfrm>
              <a:prstGeom prst="rect">
                <a:avLst/>
              </a:prstGeom>
              <a:blipFill>
                <a:blip r:embed="rId6"/>
                <a:stretch>
                  <a:fillRect t="-1887" b="-1320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EC3DDE-2892-1720-AA7E-52FA4059E300}"/>
                  </a:ext>
                </a:extLst>
              </p:cNvPr>
              <p:cNvSpPr txBox="1"/>
              <p:nvPr/>
            </p:nvSpPr>
            <p:spPr>
              <a:xfrm>
                <a:off x="278255" y="4712835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EC3DDE-2892-1720-AA7E-52FA4059E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55" y="4712835"/>
                <a:ext cx="4456103" cy="615810"/>
              </a:xfrm>
              <a:prstGeom prst="rect">
                <a:avLst/>
              </a:prstGeom>
              <a:blipFill>
                <a:blip r:embed="rId7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9CD0D2-DDF7-FFFE-C363-A8170230ADEC}"/>
                  </a:ext>
                </a:extLst>
              </p:cNvPr>
              <p:cNvSpPr txBox="1"/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9CD0D2-DDF7-FFFE-C363-A8170230A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51DC9E-A3F3-FFDF-9D39-1306212D2E90}"/>
                  </a:ext>
                </a:extLst>
              </p:cNvPr>
              <p:cNvSpPr txBox="1"/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51DC9E-A3F3-FFDF-9D39-1306212D2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blipFill>
                <a:blip r:embed="rId9"/>
                <a:stretch>
                  <a:fillRect b="-11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783500-9816-B250-8396-C1D387708404}"/>
                  </a:ext>
                </a:extLst>
              </p:cNvPr>
              <p:cNvSpPr txBox="1"/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783500-9816-B250-8396-C1D38770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blipFill>
                <a:blip r:embed="rId10"/>
                <a:stretch>
                  <a:fillRect b="-149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975A7D-C3EF-920A-3FD7-2EE94038BF9A}"/>
                  </a:ext>
                </a:extLst>
              </p:cNvPr>
              <p:cNvSpPr txBox="1"/>
              <p:nvPr/>
            </p:nvSpPr>
            <p:spPr>
              <a:xfrm>
                <a:off x="455673" y="5631529"/>
                <a:ext cx="3281522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975A7D-C3EF-920A-3FD7-2EE94038B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3" y="5631529"/>
                <a:ext cx="3281522" cy="615810"/>
              </a:xfrm>
              <a:prstGeom prst="rect">
                <a:avLst/>
              </a:prstGeom>
              <a:blipFill>
                <a:blip r:embed="rId11"/>
                <a:stretch>
                  <a:fillRect b="-16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AFECEE-7EEC-0927-DD6A-5B6D5CF61842}"/>
                  </a:ext>
                </a:extLst>
              </p:cNvPr>
              <p:cNvSpPr txBox="1"/>
              <p:nvPr/>
            </p:nvSpPr>
            <p:spPr>
              <a:xfrm>
                <a:off x="5254441" y="1910863"/>
                <a:ext cx="2947623" cy="64633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bg1"/>
                    </a:solidFill>
                  </a:rPr>
                  <a:t>Plug in the identity matrix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and covariance matrix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AFECEE-7EEC-0927-DD6A-5B6D5CF6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441" y="1910863"/>
                <a:ext cx="2947623" cy="646331"/>
              </a:xfrm>
              <a:prstGeom prst="rect">
                <a:avLst/>
              </a:prstGeom>
              <a:blipFill>
                <a:blip r:embed="rId12"/>
                <a:stretch>
                  <a:fillRect l="-1271" b="-1090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58ADCCB-39EA-DD77-890D-9B440A87211D}"/>
              </a:ext>
            </a:extLst>
          </p:cNvPr>
          <p:cNvSpPr txBox="1"/>
          <p:nvPr/>
        </p:nvSpPr>
        <p:spPr>
          <a:xfrm>
            <a:off x="5707887" y="3122055"/>
            <a:ext cx="372206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Perform scalar matrix multiplication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1E621-34EF-7686-9591-75B2CA09FE93}"/>
              </a:ext>
            </a:extLst>
          </p:cNvPr>
          <p:cNvSpPr txBox="1"/>
          <p:nvPr/>
        </p:nvSpPr>
        <p:spPr>
          <a:xfrm>
            <a:off x="5240853" y="4876745"/>
            <a:ext cx="198855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Subtract matrices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7A7DD0-C418-7365-5099-58D21BBE5A69}"/>
              </a:ext>
            </a:extLst>
          </p:cNvPr>
          <p:cNvSpPr txBox="1"/>
          <p:nvPr/>
        </p:nvSpPr>
        <p:spPr>
          <a:xfrm>
            <a:off x="5240852" y="3965184"/>
            <a:ext cx="4189100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Replace lambda with the first eigenvalue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0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21" grpId="0" build="allAtOnce"/>
      <p:bldP spid="22" grpId="0" animBg="1"/>
      <p:bldP spid="23" grpId="0" animBg="1"/>
      <p:bldP spid="24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FF37BC-5777-D077-C441-4863047C1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8E11-D377-CD6E-A1FD-CA4F846C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 the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56351-7326-3467-6666-AF9F5A86B16D}"/>
                  </a:ext>
                </a:extLst>
              </p:cNvPr>
              <p:cNvSpPr txBox="1"/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56351-7326-3467-6666-AF9F5A86B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557194"/>
                <a:ext cx="1532467" cy="430887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1DCD70-C383-9891-0C8F-757EE9A4DC00}"/>
                  </a:ext>
                </a:extLst>
              </p:cNvPr>
              <p:cNvSpPr txBox="1"/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1DCD70-C383-9891-0C8F-757EE9A4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767129"/>
                <a:ext cx="2192867" cy="715645"/>
              </a:xfrm>
              <a:prstGeom prst="rect">
                <a:avLst/>
              </a:prstGeom>
              <a:blipFill>
                <a:blip r:embed="rId4"/>
                <a:stretch>
                  <a:fillRect b="-11667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25A02-5C43-7B4C-6428-ED82CDB642AD}"/>
                  </a:ext>
                </a:extLst>
              </p:cNvPr>
              <p:cNvSpPr txBox="1"/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825A02-5C43-7B4C-6428-ED82CDB64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608912"/>
                <a:ext cx="1532466" cy="810415"/>
              </a:xfrm>
              <a:prstGeom prst="rect">
                <a:avLst/>
              </a:prstGeom>
              <a:blipFill>
                <a:blip r:embed="rId5"/>
                <a:stretch>
                  <a:fillRect b="-149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A1C58-AD40-5BED-BE8D-01AA81911097}"/>
                  </a:ext>
                </a:extLst>
              </p:cNvPr>
              <p:cNvSpPr txBox="1"/>
              <p:nvPr/>
            </p:nvSpPr>
            <p:spPr>
              <a:xfrm>
                <a:off x="455673" y="2046787"/>
                <a:ext cx="3281522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A1C58-AD40-5BED-BE8D-01AA81911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73" y="2046787"/>
                <a:ext cx="3281522" cy="615553"/>
              </a:xfrm>
              <a:prstGeom prst="rect">
                <a:avLst/>
              </a:prstGeom>
              <a:blipFill>
                <a:blip r:embed="rId6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8D019-2CA4-2E20-E231-B5456963FC9F}"/>
                  </a:ext>
                </a:extLst>
              </p:cNvPr>
              <p:cNvSpPr txBox="1"/>
              <p:nvPr/>
            </p:nvSpPr>
            <p:spPr>
              <a:xfrm>
                <a:off x="495984" y="3737058"/>
                <a:ext cx="3070275" cy="84292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m:rPr>
                                  <m:nor/>
                                </m:rPr>
                                <a:rPr lang="en-PH" sz="32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8D019-2CA4-2E20-E231-B5456963F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84" y="3737058"/>
                <a:ext cx="3070275" cy="842923"/>
              </a:xfrm>
              <a:prstGeom prst="rect">
                <a:avLst/>
              </a:prstGeom>
              <a:blipFill>
                <a:blip r:embed="rId7"/>
                <a:stretch>
                  <a:fillRect t="-19403" b="-895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ACE27-E71F-4BCF-49DA-361499667C96}"/>
                  </a:ext>
                </a:extLst>
              </p:cNvPr>
              <p:cNvSpPr txBox="1"/>
              <p:nvPr/>
            </p:nvSpPr>
            <p:spPr>
              <a:xfrm>
                <a:off x="10315190" y="3829615"/>
                <a:ext cx="1532467" cy="7057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8ACE27-E71F-4BCF-49DA-36149966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90" y="3829615"/>
                <a:ext cx="1532467" cy="705771"/>
              </a:xfrm>
              <a:prstGeom prst="rect">
                <a:avLst/>
              </a:prstGeom>
              <a:blipFill>
                <a:blip r:embed="rId8"/>
                <a:stretch>
                  <a:fillRect b="-508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8A32524-F937-5D1D-9506-476225CB5193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V="1">
            <a:off x="3566259" y="3750948"/>
            <a:ext cx="1647509" cy="407572"/>
          </a:xfrm>
          <a:prstGeom prst="curvedConnector4">
            <a:avLst>
              <a:gd name="adj1" fmla="val 16715"/>
              <a:gd name="adj2" fmla="val 15949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A3E7B90-3B09-9ECD-EB46-C979AF41F44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9176262" y="3829615"/>
            <a:ext cx="1905162" cy="298319"/>
          </a:xfrm>
          <a:prstGeom prst="curvedConnector4">
            <a:avLst>
              <a:gd name="adj1" fmla="val 29891"/>
              <a:gd name="adj2" fmla="val 17662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380085-54BA-1C3A-97F2-DF644ED9E9FB}"/>
              </a:ext>
            </a:extLst>
          </p:cNvPr>
          <p:cNvSpPr txBox="1"/>
          <p:nvPr/>
        </p:nvSpPr>
        <p:spPr>
          <a:xfrm>
            <a:off x="4315968" y="2169897"/>
            <a:ext cx="270710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Multiply the two matrices</a:t>
            </a: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4700A-6FD3-74D4-CCA8-6640B125AFD7}"/>
                  </a:ext>
                </a:extLst>
              </p:cNvPr>
              <p:cNvSpPr txBox="1"/>
              <p:nvPr/>
            </p:nvSpPr>
            <p:spPr>
              <a:xfrm>
                <a:off x="4117013" y="3750948"/>
                <a:ext cx="2193510" cy="8447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b>
                                <m:sSubPr>
                                  <m:ctrlPr>
                                    <a:rPr lang="en-PH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GB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4700A-6FD3-74D4-CCA8-6640B125A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13" y="3750948"/>
                <a:ext cx="2193510" cy="844718"/>
              </a:xfrm>
              <a:prstGeom prst="rect">
                <a:avLst/>
              </a:prstGeom>
              <a:blipFill>
                <a:blip r:embed="rId9"/>
                <a:stretch>
                  <a:fillRect l="-1156" t="-26866" r="-16185" b="-328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121A33-648C-9958-60CA-D7ADA62770B2}"/>
                  </a:ext>
                </a:extLst>
              </p:cNvPr>
              <p:cNvSpPr txBox="1"/>
              <p:nvPr/>
            </p:nvSpPr>
            <p:spPr>
              <a:xfrm>
                <a:off x="7160533" y="3792334"/>
                <a:ext cx="1837947" cy="8447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PH" sz="3600" dirty="0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121A33-648C-9958-60CA-D7ADA627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533" y="3792334"/>
                <a:ext cx="1837947" cy="844718"/>
              </a:xfrm>
              <a:prstGeom prst="rect">
                <a:avLst/>
              </a:prstGeom>
              <a:blipFill>
                <a:blip r:embed="rId10"/>
                <a:stretch>
                  <a:fillRect l="-1379" t="-26471" r="-25517" b="-3235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0D3F825-F1E3-1941-60BE-631C3AC19B4A}"/>
              </a:ext>
            </a:extLst>
          </p:cNvPr>
          <p:cNvCxnSpPr>
            <a:cxnSpLocks/>
            <a:stCxn id="13" idx="3"/>
            <a:endCxn id="26" idx="2"/>
          </p:cNvCxnSpPr>
          <p:nvPr/>
        </p:nvCxnSpPr>
        <p:spPr>
          <a:xfrm>
            <a:off x="6310523" y="4173307"/>
            <a:ext cx="1768984" cy="463745"/>
          </a:xfrm>
          <a:prstGeom prst="curvedConnector4">
            <a:avLst>
              <a:gd name="adj1" fmla="val 24025"/>
              <a:gd name="adj2" fmla="val 14929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5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 animBg="1"/>
      <p:bldP spid="13" grpId="0"/>
      <p:bldP spid="2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AC25-AB70-39FB-12A7-3B0758B9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 if correct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95E-52ED-1CBE-32A6-A381BEF98595}"/>
                  </a:ext>
                </a:extLst>
              </p:cNvPr>
              <p:cNvSpPr txBox="1"/>
              <p:nvPr/>
            </p:nvSpPr>
            <p:spPr>
              <a:xfrm>
                <a:off x="738563" y="2932192"/>
                <a:ext cx="2280171" cy="6134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95E-52ED-1CBE-32A6-A381BEF98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63" y="2932192"/>
                <a:ext cx="2280171" cy="613438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72B52-92A5-BCB2-1B61-E61F4938FD6A}"/>
                  </a:ext>
                </a:extLst>
              </p:cNvPr>
              <p:cNvSpPr txBox="1"/>
              <p:nvPr/>
            </p:nvSpPr>
            <p:spPr>
              <a:xfrm>
                <a:off x="9810188" y="3783587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C72B52-92A5-BCB2-1B61-E61F4938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8" y="3783587"/>
                <a:ext cx="1532467" cy="430887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53208-0AFB-575D-6FA5-C044769506FC}"/>
                  </a:ext>
                </a:extLst>
              </p:cNvPr>
              <p:cNvSpPr txBox="1"/>
              <p:nvPr/>
            </p:nvSpPr>
            <p:spPr>
              <a:xfrm>
                <a:off x="9810188" y="270588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053208-0AFB-575D-6FA5-C04476950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8" y="2705889"/>
                <a:ext cx="2192867" cy="71564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FEAE4F68-EFE1-FFE4-547A-A81033E3EC06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 flipV="1">
            <a:off x="3575563" y="4931268"/>
            <a:ext cx="6234625" cy="10088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39AEDBEC-DD19-42A6-E65C-1A2FE6E57E8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rot="10800000" flipV="1">
            <a:off x="3018734" y="3063711"/>
            <a:ext cx="6791454" cy="17519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F43A05-80D1-1613-AB75-95B511850159}"/>
                  </a:ext>
                </a:extLst>
              </p:cNvPr>
              <p:cNvSpPr txBox="1"/>
              <p:nvPr/>
            </p:nvSpPr>
            <p:spPr>
              <a:xfrm>
                <a:off x="903131" y="1936448"/>
                <a:ext cx="2672431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F43A05-80D1-1613-AB75-95B511850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1" y="1936448"/>
                <a:ext cx="2672431" cy="769441"/>
              </a:xfrm>
              <a:prstGeom prst="rect">
                <a:avLst/>
              </a:prstGeom>
              <a:blipFill>
                <a:blip r:embed="rId5"/>
                <a:stretch>
                  <a:fillRect l="-5581" t="-7813" r="-2326" b="-31250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A87E5-70AE-F6EA-4158-1144A061498F}"/>
                  </a:ext>
                </a:extLst>
              </p:cNvPr>
              <p:cNvSpPr txBox="1"/>
              <p:nvPr/>
            </p:nvSpPr>
            <p:spPr>
              <a:xfrm>
                <a:off x="9810187" y="4578383"/>
                <a:ext cx="1606128" cy="7057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6A87E5-70AE-F6EA-4158-1144A0614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7" y="4578383"/>
                <a:ext cx="1606128" cy="705771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F78C61-EB11-B576-5F78-859E9FA434F5}"/>
                  </a:ext>
                </a:extLst>
              </p:cNvPr>
              <p:cNvSpPr txBox="1"/>
              <p:nvPr/>
            </p:nvSpPr>
            <p:spPr>
              <a:xfrm>
                <a:off x="370998" y="5560322"/>
                <a:ext cx="2686639" cy="7256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F78C61-EB11-B576-5F78-859E9FA43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8" y="5560322"/>
                <a:ext cx="2686639" cy="725648"/>
              </a:xfrm>
              <a:prstGeom prst="rect">
                <a:avLst/>
              </a:prstGeom>
              <a:blipFill>
                <a:blip r:embed="rId7"/>
                <a:stretch>
                  <a:fillRect t="-1724" b="-155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CF62A-FAC6-B550-8ABE-EC54522F6258}"/>
                  </a:ext>
                </a:extLst>
              </p:cNvPr>
              <p:cNvSpPr txBox="1"/>
              <p:nvPr/>
            </p:nvSpPr>
            <p:spPr>
              <a:xfrm>
                <a:off x="801531" y="3874806"/>
                <a:ext cx="2280170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8CF62A-FAC6-B550-8ABE-EC54522F6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1" y="3874806"/>
                <a:ext cx="2280170" cy="615810"/>
              </a:xfrm>
              <a:prstGeom prst="rect">
                <a:avLst/>
              </a:prstGeom>
              <a:blipFill>
                <a:blip r:embed="rId8"/>
                <a:stretch>
                  <a:fillRect t="-2041" r="-1105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DF5BF-4296-4982-F57A-B06523F5B464}"/>
                  </a:ext>
                </a:extLst>
              </p:cNvPr>
              <p:cNvSpPr txBox="1"/>
              <p:nvPr/>
            </p:nvSpPr>
            <p:spPr>
              <a:xfrm>
                <a:off x="398358" y="4708155"/>
                <a:ext cx="3177204" cy="647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FDF5BF-4296-4982-F57A-B06523F5B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8" y="4708155"/>
                <a:ext cx="3177204" cy="647998"/>
              </a:xfrm>
              <a:prstGeom prst="rect">
                <a:avLst/>
              </a:prstGeom>
              <a:blipFill>
                <a:blip r:embed="rId9"/>
                <a:stretch>
                  <a:fillRect b="-1923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02012419-B0CE-F2CC-2AE0-E5BEF5E8C8F3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3081702" y="3999031"/>
            <a:ext cx="6728487" cy="18368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0288F-D7A2-C8FE-03AD-834DB7DC7D0E}"/>
                  </a:ext>
                </a:extLst>
              </p:cNvPr>
              <p:cNvSpPr txBox="1"/>
              <p:nvPr/>
            </p:nvSpPr>
            <p:spPr>
              <a:xfrm>
                <a:off x="3575562" y="5594145"/>
                <a:ext cx="1750582" cy="64799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20288F-D7A2-C8FE-03AD-834DB7DC7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562" y="5594145"/>
                <a:ext cx="1750582" cy="647998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38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75204-6341-32DE-52EE-27C7C3940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C7F3-88E1-415D-1F9A-26372C3F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 if correct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680B4D-2EA2-14B1-89BA-8083570CD50D}"/>
                  </a:ext>
                </a:extLst>
              </p:cNvPr>
              <p:cNvSpPr txBox="1"/>
              <p:nvPr/>
            </p:nvSpPr>
            <p:spPr>
              <a:xfrm>
                <a:off x="738563" y="2932192"/>
                <a:ext cx="2280171" cy="6134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680B4D-2EA2-14B1-89BA-8083570C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63" y="2932192"/>
                <a:ext cx="2280171" cy="613438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CD28CA-360C-CE9D-9061-3F8E3DF90D35}"/>
                  </a:ext>
                </a:extLst>
              </p:cNvPr>
              <p:cNvSpPr txBox="1"/>
              <p:nvPr/>
            </p:nvSpPr>
            <p:spPr>
              <a:xfrm>
                <a:off x="9810188" y="3783587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CD28CA-360C-CE9D-9061-3F8E3DF90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8" y="3783587"/>
                <a:ext cx="1532467" cy="430887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21369-FAD8-B25A-C277-DC8BA7B3BC1F}"/>
                  </a:ext>
                </a:extLst>
              </p:cNvPr>
              <p:cNvSpPr txBox="1"/>
              <p:nvPr/>
            </p:nvSpPr>
            <p:spPr>
              <a:xfrm>
                <a:off x="9810188" y="2705889"/>
                <a:ext cx="2192867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121369-FAD8-B25A-C277-DC8BA7B3B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8" y="2705889"/>
                <a:ext cx="2192867" cy="715645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4ACC9A84-8182-D939-557F-DCC95F10B57D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 flipV="1">
            <a:off x="3575563" y="4931268"/>
            <a:ext cx="6234625" cy="100885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A316319-7679-E401-0CEC-C7A11B2471C1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rot="10800000" flipV="1">
            <a:off x="3018734" y="3063711"/>
            <a:ext cx="6791454" cy="17519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9F85E-3990-9E7F-E1F1-A8B0F8BCD2EC}"/>
                  </a:ext>
                </a:extLst>
              </p:cNvPr>
              <p:cNvSpPr txBox="1"/>
              <p:nvPr/>
            </p:nvSpPr>
            <p:spPr>
              <a:xfrm>
                <a:off x="903131" y="1936448"/>
                <a:ext cx="2672431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9F85E-3990-9E7F-E1F1-A8B0F8BCD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31" y="1936448"/>
                <a:ext cx="2672431" cy="769441"/>
              </a:xfrm>
              <a:prstGeom prst="rect">
                <a:avLst/>
              </a:prstGeom>
              <a:blipFill>
                <a:blip r:embed="rId5"/>
                <a:stretch>
                  <a:fillRect l="-5581" t="-7813" r="-2326" b="-31250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6102C-CB2B-2C22-2D43-DD5E8641A5C8}"/>
                  </a:ext>
                </a:extLst>
              </p:cNvPr>
              <p:cNvSpPr txBox="1"/>
              <p:nvPr/>
            </p:nvSpPr>
            <p:spPr>
              <a:xfrm>
                <a:off x="9810187" y="4578383"/>
                <a:ext cx="1606128" cy="7057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36102C-CB2B-2C22-2D43-DD5E8641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187" y="4578383"/>
                <a:ext cx="1606128" cy="705771"/>
              </a:xfrm>
              <a:prstGeom prst="rect">
                <a:avLst/>
              </a:prstGeom>
              <a:blipFill>
                <a:blip r:embed="rId6"/>
                <a:stretch>
                  <a:fillRect b="-508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62346-3DFC-8142-1A40-52EDCB6F7EBB}"/>
                  </a:ext>
                </a:extLst>
              </p:cNvPr>
              <p:cNvSpPr txBox="1"/>
              <p:nvPr/>
            </p:nvSpPr>
            <p:spPr>
              <a:xfrm>
                <a:off x="370998" y="5560322"/>
                <a:ext cx="2686639" cy="7256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−9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662346-3DFC-8142-1A40-52EDCB6F7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98" y="5560322"/>
                <a:ext cx="2686639" cy="725648"/>
              </a:xfrm>
              <a:prstGeom prst="rect">
                <a:avLst/>
              </a:prstGeom>
              <a:blipFill>
                <a:blip r:embed="rId7"/>
                <a:stretch>
                  <a:fillRect t="-1724" b="-155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B6B36-DAF1-DF3E-B2D6-53B9408C9F43}"/>
                  </a:ext>
                </a:extLst>
              </p:cNvPr>
              <p:cNvSpPr txBox="1"/>
              <p:nvPr/>
            </p:nvSpPr>
            <p:spPr>
              <a:xfrm>
                <a:off x="801531" y="3874806"/>
                <a:ext cx="2280170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B6B36-DAF1-DF3E-B2D6-53B9408C9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31" y="3874806"/>
                <a:ext cx="2280170" cy="615810"/>
              </a:xfrm>
              <a:prstGeom prst="rect">
                <a:avLst/>
              </a:prstGeom>
              <a:blipFill>
                <a:blip r:embed="rId8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998BBA-7609-1A6C-BC40-0251F8A7D6D8}"/>
                  </a:ext>
                </a:extLst>
              </p:cNvPr>
              <p:cNvSpPr txBox="1"/>
              <p:nvPr/>
            </p:nvSpPr>
            <p:spPr>
              <a:xfrm>
                <a:off x="398358" y="4708155"/>
                <a:ext cx="3177204" cy="647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998BBA-7609-1A6C-BC40-0251F8A7D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58" y="4708155"/>
                <a:ext cx="3177204" cy="647998"/>
              </a:xfrm>
              <a:prstGeom prst="rect">
                <a:avLst/>
              </a:prstGeom>
              <a:blipFill>
                <a:blip r:embed="rId9"/>
                <a:stretch>
                  <a:fillRect b="-1923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433F8ECF-5D66-BFF0-AA7D-9095DC4D41AB}"/>
              </a:ext>
            </a:extLst>
          </p:cNvPr>
          <p:cNvCxnSpPr>
            <a:cxnSpLocks/>
            <a:stCxn id="5" idx="1"/>
            <a:endCxn id="12" idx="3"/>
          </p:cNvCxnSpPr>
          <p:nvPr/>
        </p:nvCxnSpPr>
        <p:spPr>
          <a:xfrm rot="10800000" flipV="1">
            <a:off x="3081702" y="3999031"/>
            <a:ext cx="6728487" cy="18368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8C6163-5FBA-D6ED-6064-8A26BE546BBD}"/>
                  </a:ext>
                </a:extLst>
              </p:cNvPr>
              <p:cNvSpPr txBox="1"/>
              <p:nvPr/>
            </p:nvSpPr>
            <p:spPr>
              <a:xfrm>
                <a:off x="3575561" y="5594145"/>
                <a:ext cx="1948545" cy="64799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8C6163-5FBA-D6ED-6064-8A26BE546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561" y="5594145"/>
                <a:ext cx="1948545" cy="647998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66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666FC-D42B-2A31-FBE0-F7FD3553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C5EC79-2E93-4EF2-A0A2-040221AE6191}"/>
                  </a:ext>
                </a:extLst>
              </p:cNvPr>
              <p:cNvSpPr txBox="1"/>
              <p:nvPr/>
            </p:nvSpPr>
            <p:spPr>
              <a:xfrm>
                <a:off x="141297" y="274645"/>
                <a:ext cx="3973504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C5EC79-2E93-4EF2-A0A2-040221AE6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7" y="274645"/>
                <a:ext cx="3973504" cy="769441"/>
              </a:xfrm>
              <a:prstGeom prst="rect">
                <a:avLst/>
              </a:prstGeom>
              <a:blipFill>
                <a:blip r:embed="rId2"/>
                <a:stretch>
                  <a:fillRect t="-7813" r="-4732" b="-3281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F847C-4877-FE35-61C0-560EE1C1FCAA}"/>
                  </a:ext>
                </a:extLst>
              </p:cNvPr>
              <p:cNvSpPr txBox="1"/>
              <p:nvPr/>
            </p:nvSpPr>
            <p:spPr>
              <a:xfrm>
                <a:off x="141296" y="1347672"/>
                <a:ext cx="4357724" cy="61555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4F847C-4877-FE35-61C0-560EE1C1F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6" y="1347672"/>
                <a:ext cx="4357724" cy="615553"/>
              </a:xfrm>
              <a:prstGeom prst="rect">
                <a:avLst/>
              </a:prstGeom>
              <a:blipFill>
                <a:blip r:embed="rId3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EA82B1-CB31-17D4-47E2-C3ADB8426031}"/>
                  </a:ext>
                </a:extLst>
              </p:cNvPr>
              <p:cNvSpPr txBox="1"/>
              <p:nvPr/>
            </p:nvSpPr>
            <p:spPr>
              <a:xfrm>
                <a:off x="141295" y="2234241"/>
                <a:ext cx="4580863" cy="72725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l-GR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EA82B1-CB31-17D4-47E2-C3ADB842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95" y="2234241"/>
                <a:ext cx="4580863" cy="727250"/>
              </a:xfrm>
              <a:prstGeom prst="rect">
                <a:avLst/>
              </a:prstGeom>
              <a:blipFill>
                <a:blip r:embed="rId4"/>
                <a:stretch>
                  <a:fillRect t="-5172" b="-155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CEDB09-2C2A-E30F-767D-74A85297487E}"/>
                  </a:ext>
                </a:extLst>
              </p:cNvPr>
              <p:cNvSpPr txBox="1"/>
              <p:nvPr/>
            </p:nvSpPr>
            <p:spPr>
              <a:xfrm>
                <a:off x="9883746" y="1951552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CEDB09-2C2A-E30F-767D-74A852974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951552"/>
                <a:ext cx="1532467" cy="430887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335C9E-8ED0-06B5-0259-3A000F6FD69A}"/>
                  </a:ext>
                </a:extLst>
              </p:cNvPr>
              <p:cNvSpPr txBox="1"/>
              <p:nvPr/>
            </p:nvSpPr>
            <p:spPr>
              <a:xfrm>
                <a:off x="42917" y="3173458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335C9E-8ED0-06B5-0259-3A000F6F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7" y="3173458"/>
                <a:ext cx="4456103" cy="615810"/>
              </a:xfrm>
              <a:prstGeom prst="rect">
                <a:avLst/>
              </a:prstGeom>
              <a:blipFill>
                <a:blip r:embed="rId6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5F64B-FDBD-61A5-0B98-73DADE778196}"/>
                  </a:ext>
                </a:extLst>
              </p:cNvPr>
              <p:cNvSpPr txBox="1"/>
              <p:nvPr/>
            </p:nvSpPr>
            <p:spPr>
              <a:xfrm>
                <a:off x="136083" y="4692864"/>
                <a:ext cx="2184075" cy="3908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C5F64B-FDBD-61A5-0B98-73DADE778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4692864"/>
                <a:ext cx="2184075" cy="390876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08548A-2455-6169-BBF1-8EF52D9D533D}"/>
                  </a:ext>
                </a:extLst>
              </p:cNvPr>
              <p:cNvSpPr txBox="1"/>
              <p:nvPr/>
            </p:nvSpPr>
            <p:spPr>
              <a:xfrm>
                <a:off x="136082" y="5209330"/>
                <a:ext cx="2184075" cy="3908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08548A-2455-6169-BBF1-8EF52D9D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2" y="5209330"/>
                <a:ext cx="2184075" cy="390876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7A2B2-C1F0-5486-B7A0-8DBF6A03B982}"/>
                  </a:ext>
                </a:extLst>
              </p:cNvPr>
              <p:cNvSpPr txBox="1"/>
              <p:nvPr/>
            </p:nvSpPr>
            <p:spPr>
              <a:xfrm>
                <a:off x="9857836" y="161487"/>
                <a:ext cx="2192867" cy="7184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67A2B2-C1F0-5486-B7A0-8DBF6A03B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836" y="161487"/>
                <a:ext cx="2192867" cy="718466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221C91-1A7A-7E06-8418-431EE99AC16B}"/>
                  </a:ext>
                </a:extLst>
              </p:cNvPr>
              <p:cNvSpPr txBox="1"/>
              <p:nvPr/>
            </p:nvSpPr>
            <p:spPr>
              <a:xfrm>
                <a:off x="9883746" y="1003270"/>
                <a:ext cx="1532466" cy="809773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221C91-1A7A-7E06-8418-431EE99A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1003270"/>
                <a:ext cx="1532466" cy="809773"/>
              </a:xfrm>
              <a:prstGeom prst="rect">
                <a:avLst/>
              </a:prstGeom>
              <a:blipFill>
                <a:blip r:embed="rId10"/>
                <a:stretch>
                  <a:fillRect b="-298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8D749D-761F-B9BA-9DB1-94B344CC2D9D}"/>
                  </a:ext>
                </a:extLst>
              </p:cNvPr>
              <p:cNvSpPr txBox="1"/>
              <p:nvPr/>
            </p:nvSpPr>
            <p:spPr>
              <a:xfrm>
                <a:off x="9883746" y="2652902"/>
                <a:ext cx="1383848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8D749D-761F-B9BA-9DB1-94B344CC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46" y="2652902"/>
                <a:ext cx="1383848" cy="430887"/>
              </a:xfrm>
              <a:prstGeom prst="rect">
                <a:avLst/>
              </a:prstGeom>
              <a:blipFill>
                <a:blip r:embed="rId11"/>
                <a:stretch>
                  <a:fillRect b="-789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40EAF53-EA93-714C-3793-6E239F236C71}"/>
              </a:ext>
            </a:extLst>
          </p:cNvPr>
          <p:cNvCxnSpPr>
            <a:cxnSpLocks/>
            <a:stCxn id="7" idx="1"/>
            <a:endCxn id="13" idx="3"/>
          </p:cNvCxnSpPr>
          <p:nvPr/>
        </p:nvCxnSpPr>
        <p:spPr>
          <a:xfrm rot="10800000" flipV="1">
            <a:off x="4499020" y="2868345"/>
            <a:ext cx="5384726" cy="613017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35F447E-864C-E76C-A3E0-6D9F96335506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4499020" y="520719"/>
            <a:ext cx="5358816" cy="1134729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F099F6-0B12-41DB-E810-0015CCAA7061}"/>
                  </a:ext>
                </a:extLst>
              </p:cNvPr>
              <p:cNvSpPr txBox="1"/>
              <p:nvPr/>
            </p:nvSpPr>
            <p:spPr>
              <a:xfrm>
                <a:off x="3421666" y="4692864"/>
                <a:ext cx="171001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F099F6-0B12-41DB-E810-0015CCAA7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1666" y="4692864"/>
                <a:ext cx="1710011" cy="369332"/>
              </a:xfrm>
              <a:prstGeom prst="rect">
                <a:avLst/>
              </a:prstGeom>
              <a:blipFill>
                <a:blip r:embed="rId12"/>
                <a:stretch>
                  <a:fillRect l="-2206" b="-1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11C0EA-A667-E76E-A8D7-A6F6F79BDAE8}"/>
                  </a:ext>
                </a:extLst>
              </p:cNvPr>
              <p:cNvSpPr txBox="1"/>
              <p:nvPr/>
            </p:nvSpPr>
            <p:spPr>
              <a:xfrm>
                <a:off x="5280897" y="4692336"/>
                <a:ext cx="154046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11C0EA-A667-E76E-A8D7-A6F6F79BD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7" y="4692336"/>
                <a:ext cx="1540461" cy="369332"/>
              </a:xfrm>
              <a:prstGeom prst="rect">
                <a:avLst/>
              </a:prstGeom>
              <a:blipFill>
                <a:blip r:embed="rId13"/>
                <a:stretch>
                  <a:fillRect l="-1626" b="-1333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D1379B-69A2-2CC1-6AF9-3E704B7ECEEE}"/>
                  </a:ext>
                </a:extLst>
              </p:cNvPr>
              <p:cNvSpPr txBox="1"/>
              <p:nvPr/>
            </p:nvSpPr>
            <p:spPr>
              <a:xfrm>
                <a:off x="7829656" y="4714408"/>
                <a:ext cx="1101509" cy="73866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ED1379B-69A2-2CC1-6AF9-3E704B7EC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56" y="4714408"/>
                <a:ext cx="1101509" cy="738664"/>
              </a:xfrm>
              <a:prstGeom prst="rect">
                <a:avLst/>
              </a:prstGeom>
              <a:blipFill>
                <a:blip r:embed="rId14"/>
                <a:stretch>
                  <a:fillRect l="-5682" r="-7955" b="-50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5AD7A7-B8AB-5A37-BE4C-2DA410D2DE96}"/>
                  </a:ext>
                </a:extLst>
              </p:cNvPr>
              <p:cNvSpPr txBox="1"/>
              <p:nvPr/>
            </p:nvSpPr>
            <p:spPr>
              <a:xfrm>
                <a:off x="3459086" y="5193607"/>
                <a:ext cx="1672590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A5AD7A7-B8AB-5A37-BE4C-2DA410D2D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086" y="5193607"/>
                <a:ext cx="1672590" cy="369332"/>
              </a:xfrm>
              <a:prstGeom prst="rect">
                <a:avLst/>
              </a:prstGeom>
              <a:blipFill>
                <a:blip r:embed="rId15"/>
                <a:stretch>
                  <a:fillRect l="-3008" b="-96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1F78A8-7213-551B-1512-901C23EB45BB}"/>
                  </a:ext>
                </a:extLst>
              </p:cNvPr>
              <p:cNvSpPr txBox="1"/>
              <p:nvPr/>
            </p:nvSpPr>
            <p:spPr>
              <a:xfrm>
                <a:off x="5280897" y="5193607"/>
                <a:ext cx="1540461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1F78A8-7213-551B-1512-901C23EB4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97" y="5193607"/>
                <a:ext cx="1540461" cy="369332"/>
              </a:xfrm>
              <a:prstGeom prst="rect">
                <a:avLst/>
              </a:prstGeom>
              <a:blipFill>
                <a:blip r:embed="rId16"/>
                <a:stretch>
                  <a:fillRect l="-1626" b="-96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27E481-5B0C-A560-1419-9D02FFBAF5ED}"/>
                  </a:ext>
                </a:extLst>
              </p:cNvPr>
              <p:cNvSpPr txBox="1"/>
              <p:nvPr/>
            </p:nvSpPr>
            <p:spPr>
              <a:xfrm>
                <a:off x="10070093" y="4785421"/>
                <a:ext cx="1532467" cy="7057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27E481-5B0C-A560-1419-9D02FFBAF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093" y="4785421"/>
                <a:ext cx="1532467" cy="705771"/>
              </a:xfrm>
              <a:prstGeom prst="rect">
                <a:avLst/>
              </a:prstGeom>
              <a:blipFill>
                <a:blip r:embed="rId17"/>
                <a:stretch>
                  <a:fillRect b="-508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 descr="Badge 1 with solid fill">
            <a:extLst>
              <a:ext uri="{FF2B5EF4-FFF2-40B4-BE49-F238E27FC236}">
                <a16:creationId xmlns:a16="http://schemas.microsoft.com/office/drawing/2014/main" id="{62577C07-1E01-7C2F-7443-7E6B101CBC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5882" y="436226"/>
            <a:ext cx="446277" cy="446277"/>
          </a:xfrm>
          <a:prstGeom prst="rect">
            <a:avLst/>
          </a:prstGeom>
        </p:spPr>
      </p:pic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B014E44-1D53-CF8B-A1EF-B7A10931B648}"/>
              </a:ext>
            </a:extLst>
          </p:cNvPr>
          <p:cNvCxnSpPr>
            <a:cxnSpLocks/>
            <a:stCxn id="14" idx="3"/>
            <a:endCxn id="22" idx="0"/>
          </p:cNvCxnSpPr>
          <p:nvPr/>
        </p:nvCxnSpPr>
        <p:spPr>
          <a:xfrm flipV="1">
            <a:off x="2320158" y="4692864"/>
            <a:ext cx="1956514" cy="195438"/>
          </a:xfrm>
          <a:prstGeom prst="curvedConnector4">
            <a:avLst>
              <a:gd name="adj1" fmla="val 28150"/>
              <a:gd name="adj2" fmla="val 21696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AA2EAD5E-6DCC-1B4B-1045-05BBEA33DCDA}"/>
              </a:ext>
            </a:extLst>
          </p:cNvPr>
          <p:cNvCxnSpPr>
            <a:cxnSpLocks/>
            <a:stCxn id="15" idx="3"/>
            <a:endCxn id="28" idx="2"/>
          </p:cNvCxnSpPr>
          <p:nvPr/>
        </p:nvCxnSpPr>
        <p:spPr>
          <a:xfrm>
            <a:off x="2320157" y="5404768"/>
            <a:ext cx="1975224" cy="158171"/>
          </a:xfrm>
          <a:prstGeom prst="curvedConnector4">
            <a:avLst>
              <a:gd name="adj1" fmla="val 28830"/>
              <a:gd name="adj2" fmla="val 24452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706F60A-71B0-F10A-EBC6-20FEC9E4ACA5}"/>
              </a:ext>
            </a:extLst>
          </p:cNvPr>
          <p:cNvCxnSpPr>
            <a:cxnSpLocks/>
            <a:stCxn id="28" idx="3"/>
            <a:endCxn id="29" idx="2"/>
          </p:cNvCxnSpPr>
          <p:nvPr/>
        </p:nvCxnSpPr>
        <p:spPr>
          <a:xfrm>
            <a:off x="5131676" y="5378273"/>
            <a:ext cx="919452" cy="184666"/>
          </a:xfrm>
          <a:prstGeom prst="curvedConnector4">
            <a:avLst>
              <a:gd name="adj1" fmla="val 8115"/>
              <a:gd name="adj2" fmla="val 22379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1D55235-162B-10DB-088B-9B8F82D6F0A1}"/>
              </a:ext>
            </a:extLst>
          </p:cNvPr>
          <p:cNvCxnSpPr>
            <a:cxnSpLocks/>
            <a:stCxn id="22" idx="3"/>
            <a:endCxn id="24" idx="0"/>
          </p:cNvCxnSpPr>
          <p:nvPr/>
        </p:nvCxnSpPr>
        <p:spPr>
          <a:xfrm flipV="1">
            <a:off x="5131677" y="4692336"/>
            <a:ext cx="919451" cy="185194"/>
          </a:xfrm>
          <a:prstGeom prst="curvedConnector4">
            <a:avLst>
              <a:gd name="adj1" fmla="val 8115"/>
              <a:gd name="adj2" fmla="val 22343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CDFDA52-981E-51D1-7546-6EA780131873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 flipV="1">
            <a:off x="6821358" y="4714408"/>
            <a:ext cx="1559053" cy="162594"/>
          </a:xfrm>
          <a:prstGeom prst="curvedConnector4">
            <a:avLst>
              <a:gd name="adj1" fmla="val 32337"/>
              <a:gd name="adj2" fmla="val 25417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1D6CAF5-3D12-C22A-EC8F-746CF4D2EE62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>
            <a:off x="6821358" y="5378273"/>
            <a:ext cx="1559053" cy="74799"/>
          </a:xfrm>
          <a:prstGeom prst="curvedConnector4">
            <a:avLst>
              <a:gd name="adj1" fmla="val 32337"/>
              <a:gd name="adj2" fmla="val 40561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676345B7-3265-6CE4-404E-9CCD69193E60}"/>
              </a:ext>
            </a:extLst>
          </p:cNvPr>
          <p:cNvCxnSpPr>
            <a:cxnSpLocks/>
            <a:stCxn id="26" idx="3"/>
            <a:endCxn id="30" idx="0"/>
          </p:cNvCxnSpPr>
          <p:nvPr/>
        </p:nvCxnSpPr>
        <p:spPr>
          <a:xfrm flipV="1">
            <a:off x="8931165" y="4785421"/>
            <a:ext cx="1905162" cy="298319"/>
          </a:xfrm>
          <a:prstGeom prst="curvedConnector4">
            <a:avLst>
              <a:gd name="adj1" fmla="val 29891"/>
              <a:gd name="adj2" fmla="val 20043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6578A7-82E2-1641-E72D-5C7D9737AFE3}"/>
                  </a:ext>
                </a:extLst>
              </p:cNvPr>
              <p:cNvSpPr txBox="1"/>
              <p:nvPr/>
            </p:nvSpPr>
            <p:spPr>
              <a:xfrm>
                <a:off x="-548951" y="3933161"/>
                <a:ext cx="4456103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6578A7-82E2-1641-E72D-5C7D9737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8951" y="3933161"/>
                <a:ext cx="4456103" cy="615810"/>
              </a:xfrm>
              <a:prstGeom prst="rect">
                <a:avLst/>
              </a:prstGeom>
              <a:blipFill>
                <a:blip r:embed="rId20"/>
                <a:stretch>
                  <a:fillRect b="-160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4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22" grpId="0"/>
      <p:bldP spid="24" grpId="0"/>
      <p:bldP spid="26" grpId="0"/>
      <p:bldP spid="28" grpId="0"/>
      <p:bldP spid="29" grpId="0"/>
      <p:bldP spid="30" grpId="0" animBg="1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CD0A1F-CFF8-FAC4-22D9-B800077F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C7DF4D-4C64-1380-07DE-86E9A847A0D1}"/>
                  </a:ext>
                </a:extLst>
              </p:cNvPr>
              <p:cNvSpPr txBox="1"/>
              <p:nvPr/>
            </p:nvSpPr>
            <p:spPr>
              <a:xfrm>
                <a:off x="4733930" y="1347672"/>
                <a:ext cx="2724140" cy="73096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6C7DF4D-4C64-1380-07DE-86E9A847A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930" y="1347672"/>
                <a:ext cx="2724140" cy="730969"/>
              </a:xfrm>
              <a:prstGeom prst="rect">
                <a:avLst/>
              </a:prstGeom>
              <a:blipFill>
                <a:blip r:embed="rId2"/>
                <a:stretch>
                  <a:fillRect t="-1724" b="-1379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3EA94-D41E-B037-B12C-BE14DE0E9C84}"/>
                  </a:ext>
                </a:extLst>
              </p:cNvPr>
              <p:cNvSpPr txBox="1"/>
              <p:nvPr/>
            </p:nvSpPr>
            <p:spPr>
              <a:xfrm>
                <a:off x="9897533" y="1117934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3EA94-D41E-B037-B12C-BE14DE0E9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533" y="1117934"/>
                <a:ext cx="153246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FE3CDE-B599-1CDD-18A2-9A26B15A69CD}"/>
                  </a:ext>
                </a:extLst>
              </p:cNvPr>
              <p:cNvSpPr txBox="1"/>
              <p:nvPr/>
            </p:nvSpPr>
            <p:spPr>
              <a:xfrm>
                <a:off x="9897533" y="188036"/>
                <a:ext cx="2192867" cy="7184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FE3CDE-B599-1CDD-18A2-9A26B15A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533" y="188036"/>
                <a:ext cx="2192867" cy="718466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316533-B3D9-D34A-4D91-A1B21A01A513}"/>
              </a:ext>
            </a:extLst>
          </p:cNvPr>
          <p:cNvCxnSpPr>
            <a:cxnSpLocks/>
            <a:stCxn id="12" idx="1"/>
            <a:endCxn id="30" idx="3"/>
          </p:cNvCxnSpPr>
          <p:nvPr/>
        </p:nvCxnSpPr>
        <p:spPr>
          <a:xfrm rot="10800000" flipV="1">
            <a:off x="8178799" y="2224701"/>
            <a:ext cx="1718734" cy="184179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74DBA954-29D6-F0B2-F043-A79F007D377A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7458071" y="547269"/>
            <a:ext cx="2439463" cy="116588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80816-C97F-E606-BE16-C3FF74F23E4C}"/>
                  </a:ext>
                </a:extLst>
              </p:cNvPr>
              <p:cNvSpPr txBox="1"/>
              <p:nvPr/>
            </p:nvSpPr>
            <p:spPr>
              <a:xfrm>
                <a:off x="4937053" y="271124"/>
                <a:ext cx="2672431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380816-C97F-E606-BE16-C3FF74F2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053" y="271124"/>
                <a:ext cx="267243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B57ED2-A443-1C3F-7B6B-261977F994E4}"/>
                  </a:ext>
                </a:extLst>
              </p:cNvPr>
              <p:cNvSpPr txBox="1"/>
              <p:nvPr/>
            </p:nvSpPr>
            <p:spPr>
              <a:xfrm>
                <a:off x="9897533" y="1871815"/>
                <a:ext cx="1532467" cy="70577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B57ED2-A443-1C3F-7B6B-261977F99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7533" y="1871815"/>
                <a:ext cx="1532467" cy="705771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839E5B-4B1E-E8F7-6415-E9928DD1FCFA}"/>
                  </a:ext>
                </a:extLst>
              </p:cNvPr>
              <p:cNvSpPr txBox="1"/>
              <p:nvPr/>
            </p:nvSpPr>
            <p:spPr>
              <a:xfrm>
                <a:off x="5094296" y="4947244"/>
                <a:ext cx="2561302" cy="72564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18+4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8+3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839E5B-4B1E-E8F7-6415-E9928DD1F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296" y="4947244"/>
                <a:ext cx="2561302" cy="725648"/>
              </a:xfrm>
              <a:prstGeom prst="rect">
                <a:avLst/>
              </a:prstGeom>
              <a:blipFill>
                <a:blip r:embed="rId7"/>
                <a:stretch>
                  <a:fillRect t="-3448" b="-1551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B60B9F-AA78-F78E-7FCC-72D0F6EDE863}"/>
                  </a:ext>
                </a:extLst>
              </p:cNvPr>
              <p:cNvSpPr txBox="1"/>
              <p:nvPr/>
            </p:nvSpPr>
            <p:spPr>
              <a:xfrm>
                <a:off x="4785641" y="2552423"/>
                <a:ext cx="2672430" cy="7184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3B60B9F-AA78-F78E-7FCC-72D0F6EDE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641" y="2552423"/>
                <a:ext cx="2672430" cy="718466"/>
              </a:xfrm>
              <a:prstGeom prst="rect">
                <a:avLst/>
              </a:prstGeom>
              <a:blipFill>
                <a:blip r:embed="rId8"/>
                <a:stretch>
                  <a:fillRect t="-3509" r="-1415" b="-1578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6B146F-C5D2-7E43-D2E9-D649846E614C}"/>
                  </a:ext>
                </a:extLst>
              </p:cNvPr>
              <p:cNvSpPr txBox="1"/>
              <p:nvPr/>
            </p:nvSpPr>
            <p:spPr>
              <a:xfrm>
                <a:off x="5177899" y="3742492"/>
                <a:ext cx="3000900" cy="647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6B146F-C5D2-7E43-D2E9-D649846E6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899" y="3742492"/>
                <a:ext cx="3000900" cy="647998"/>
              </a:xfrm>
              <a:prstGeom prst="rect">
                <a:avLst/>
              </a:prstGeom>
              <a:blipFill>
                <a:blip r:embed="rId9"/>
                <a:stretch>
                  <a:fillRect b="-1923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4271861-1F5D-A2A7-5648-89203FCEEAA8}"/>
              </a:ext>
            </a:extLst>
          </p:cNvPr>
          <p:cNvCxnSpPr>
            <a:cxnSpLocks/>
            <a:stCxn id="11" idx="1"/>
            <a:endCxn id="27" idx="3"/>
          </p:cNvCxnSpPr>
          <p:nvPr/>
        </p:nvCxnSpPr>
        <p:spPr>
          <a:xfrm rot="10800000" flipV="1">
            <a:off x="7458071" y="1333378"/>
            <a:ext cx="2439462" cy="157827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3AC96-0854-7EC4-0D29-631F284038CA}"/>
                  </a:ext>
                </a:extLst>
              </p:cNvPr>
              <p:cNvSpPr txBox="1"/>
              <p:nvPr/>
            </p:nvSpPr>
            <p:spPr>
              <a:xfrm>
                <a:off x="5310529" y="6056378"/>
                <a:ext cx="1888973" cy="61343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A3AC96-0854-7EC4-0D29-631F28403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529" y="6056378"/>
                <a:ext cx="1888973" cy="613438"/>
              </a:xfrm>
              <a:prstGeom prst="rect">
                <a:avLst/>
              </a:prstGeom>
              <a:blipFill>
                <a:blip r:embed="rId10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91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7" grpId="0"/>
      <p:bldP spid="30" grpId="0"/>
      <p:bldP spid="4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10445-893D-21D7-0B7E-BEA6EAE4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2B71DD-5013-EF6E-A20E-4675B9654171}"/>
                  </a:ext>
                </a:extLst>
              </p:cNvPr>
              <p:cNvSpPr txBox="1"/>
              <p:nvPr/>
            </p:nvSpPr>
            <p:spPr>
              <a:xfrm>
                <a:off x="5092603" y="1347672"/>
                <a:ext cx="2280171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2B71DD-5013-EF6E-A20E-4675B965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03" y="1347672"/>
                <a:ext cx="2280171" cy="615810"/>
              </a:xfrm>
              <a:prstGeom prst="rect">
                <a:avLst/>
              </a:prstGeom>
              <a:blipFill>
                <a:blip r:embed="rId2"/>
                <a:stretch>
                  <a:fillRect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F9DF52-8CD0-F63A-B105-EF4D5A18E1FD}"/>
                  </a:ext>
                </a:extLst>
              </p:cNvPr>
              <p:cNvSpPr txBox="1"/>
              <p:nvPr/>
            </p:nvSpPr>
            <p:spPr>
              <a:xfrm>
                <a:off x="9999133" y="1088456"/>
                <a:ext cx="1532467" cy="43088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F9DF52-8CD0-F63A-B105-EF4D5A18E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133" y="1088456"/>
                <a:ext cx="153246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7F407-3F7B-FE65-6921-8EB9A5A64A38}"/>
                  </a:ext>
                </a:extLst>
              </p:cNvPr>
              <p:cNvSpPr txBox="1"/>
              <p:nvPr/>
            </p:nvSpPr>
            <p:spPr>
              <a:xfrm>
                <a:off x="9999133" y="10758"/>
                <a:ext cx="2192867" cy="718466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07F407-3F7B-FE65-6921-8EB9A5A64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133" y="10758"/>
                <a:ext cx="2192867" cy="718466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2DB6821-D894-037E-C640-4B47B7F6553E}"/>
              </a:ext>
            </a:extLst>
          </p:cNvPr>
          <p:cNvCxnSpPr>
            <a:cxnSpLocks/>
            <a:stCxn id="12" idx="1"/>
            <a:endCxn id="30" idx="3"/>
          </p:cNvCxnSpPr>
          <p:nvPr/>
        </p:nvCxnSpPr>
        <p:spPr>
          <a:xfrm rot="10800000" flipV="1">
            <a:off x="7833516" y="2236137"/>
            <a:ext cx="2165616" cy="1830353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78E4027-B01D-CCA0-1A6B-5E9495B62E77}"/>
              </a:ext>
            </a:extLst>
          </p:cNvPr>
          <p:cNvCxnSpPr>
            <a:cxnSpLocks/>
            <a:stCxn id="3" idx="1"/>
            <a:endCxn id="4" idx="3"/>
          </p:cNvCxnSpPr>
          <p:nvPr/>
        </p:nvCxnSpPr>
        <p:spPr>
          <a:xfrm rot="10800000" flipV="1">
            <a:off x="7372775" y="369991"/>
            <a:ext cx="2626359" cy="128558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372100-0499-AAF0-2C03-95EBB9C6F77E}"/>
                  </a:ext>
                </a:extLst>
              </p:cNvPr>
              <p:cNvSpPr txBox="1"/>
              <p:nvPr/>
            </p:nvSpPr>
            <p:spPr>
              <a:xfrm>
                <a:off x="4874084" y="271124"/>
                <a:ext cx="2672431" cy="76944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372100-0499-AAF0-2C03-95EBB9C6F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084" y="271124"/>
                <a:ext cx="267243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4BB5D-3944-CF7C-934D-B1C2B4C9C3C1}"/>
                  </a:ext>
                </a:extLst>
              </p:cNvPr>
              <p:cNvSpPr txBox="1"/>
              <p:nvPr/>
            </p:nvSpPr>
            <p:spPr>
              <a:xfrm>
                <a:off x="9999132" y="1883252"/>
                <a:ext cx="1606128" cy="7057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94BB5D-3944-CF7C-934D-B1C2B4C9C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9132" y="1883252"/>
                <a:ext cx="1606128" cy="705771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AC4EC-B80B-8D27-C6EB-730C4A9E5AEE}"/>
                  </a:ext>
                </a:extLst>
              </p:cNvPr>
              <p:cNvSpPr txBox="1"/>
              <p:nvPr/>
            </p:nvSpPr>
            <p:spPr>
              <a:xfrm>
                <a:off x="4587082" y="4947244"/>
                <a:ext cx="2686639" cy="71846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9+8</m:t>
                              </m:r>
                            </m:e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8−6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4AC4EC-B80B-8D27-C6EB-730C4A9E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82" y="4947244"/>
                <a:ext cx="2686639" cy="718466"/>
              </a:xfrm>
              <a:prstGeom prst="rect">
                <a:avLst/>
              </a:prstGeom>
              <a:blipFill>
                <a:blip r:embed="rId7"/>
                <a:stretch>
                  <a:fillRect t="-1754" b="-1754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DA5E3B-14ED-02A1-41B8-DC525D36ECBA}"/>
                  </a:ext>
                </a:extLst>
              </p:cNvPr>
              <p:cNvSpPr txBox="1"/>
              <p:nvPr/>
            </p:nvSpPr>
            <p:spPr>
              <a:xfrm>
                <a:off x="5218541" y="2552423"/>
                <a:ext cx="2154234" cy="61581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DA5E3B-14ED-02A1-41B8-DC525D36E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1" y="2552423"/>
                <a:ext cx="2154234" cy="615810"/>
              </a:xfrm>
              <a:prstGeom prst="rect">
                <a:avLst/>
              </a:prstGeom>
              <a:blipFill>
                <a:blip r:embed="rId8"/>
                <a:stretch>
                  <a:fillRect t="-2041" b="-1632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B45104-3C4A-EAD8-93A2-3BBFCB862098}"/>
                  </a:ext>
                </a:extLst>
              </p:cNvPr>
              <p:cNvSpPr txBox="1"/>
              <p:nvPr/>
            </p:nvSpPr>
            <p:spPr>
              <a:xfrm>
                <a:off x="4587082" y="3742492"/>
                <a:ext cx="3246434" cy="647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B45104-3C4A-EAD8-93A2-3BBFCB86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82" y="3742492"/>
                <a:ext cx="3246434" cy="647998"/>
              </a:xfrm>
              <a:prstGeom prst="rect">
                <a:avLst/>
              </a:prstGeom>
              <a:blipFill>
                <a:blip r:embed="rId9"/>
                <a:stretch>
                  <a:fillRect b="-1923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04287A6-EA5F-B68B-1A57-1A8543DC731F}"/>
              </a:ext>
            </a:extLst>
          </p:cNvPr>
          <p:cNvCxnSpPr>
            <a:cxnSpLocks/>
            <a:stCxn id="11" idx="1"/>
            <a:endCxn id="27" idx="3"/>
          </p:cNvCxnSpPr>
          <p:nvPr/>
        </p:nvCxnSpPr>
        <p:spPr>
          <a:xfrm rot="10800000" flipV="1">
            <a:off x="7372775" y="1303900"/>
            <a:ext cx="2626358" cy="155642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302514-4977-E1A5-08DC-AC9FCA292716}"/>
                  </a:ext>
                </a:extLst>
              </p:cNvPr>
              <p:cNvSpPr txBox="1"/>
              <p:nvPr/>
            </p:nvSpPr>
            <p:spPr>
              <a:xfrm>
                <a:off x="5120483" y="6036058"/>
                <a:ext cx="1951034" cy="71564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  <m:r>
                        <a:rPr lang="en-GB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2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302514-4977-E1A5-08DC-AC9FCA292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483" y="6036058"/>
                <a:ext cx="1951034" cy="715645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97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7" grpId="0"/>
      <p:bldP spid="30" grpId="0"/>
      <p:bldP spid="4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B46E25-EEA9-F487-061B-49703BC46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2DAAFE-9582-0B82-C3B4-1A11A51BBBDC}"/>
              </a:ext>
            </a:extLst>
          </p:cNvPr>
          <p:cNvCxnSpPr>
            <a:cxnSpLocks/>
          </p:cNvCxnSpPr>
          <p:nvPr/>
        </p:nvCxnSpPr>
        <p:spPr>
          <a:xfrm flipH="1" flipV="1">
            <a:off x="5829300" y="2743200"/>
            <a:ext cx="283210" cy="496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CD689E-634B-218A-F13E-24D9ECBD002A}"/>
                  </a:ext>
                </a:extLst>
              </p:cNvPr>
              <p:cNvSpPr txBox="1"/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CD689E-634B-218A-F13E-24D9ECBD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75A71F-2770-F8C7-1B37-184EB9CD8AB7}"/>
                  </a:ext>
                </a:extLst>
              </p:cNvPr>
              <p:cNvSpPr txBox="1"/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75A71F-2770-F8C7-1B37-184EB9CD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25ABA25-4726-A2D2-ED56-5182D52411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4306174"/>
              </p:ext>
            </p:extLst>
          </p:nvPr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23D0BB2-8B2A-1AD2-0AFF-9C17E4091B35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If we draw the </a:t>
            </a:r>
            <a:r>
              <a:rPr lang="en-PH" sz="2500" b="1" dirty="0"/>
              <a:t>eigenvectors</a:t>
            </a:r>
            <a:r>
              <a:rPr lang="en-PH" sz="2500" dirty="0"/>
              <a:t> and </a:t>
            </a:r>
            <a:r>
              <a:rPr lang="en-PH" sz="2500" b="1" dirty="0"/>
              <a:t>eigenvalues</a:t>
            </a:r>
            <a:r>
              <a:rPr lang="en-PH" sz="2500" dirty="0"/>
              <a:t> in our two- dimensional graph. It will look like this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9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07C74D-7D02-18BA-8357-CB60F518F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53C6FD-2048-F5B6-7F8C-7912FDCEB810}"/>
              </a:ext>
            </a:extLst>
          </p:cNvPr>
          <p:cNvCxnSpPr>
            <a:cxnSpLocks/>
          </p:cNvCxnSpPr>
          <p:nvPr/>
        </p:nvCxnSpPr>
        <p:spPr>
          <a:xfrm flipV="1">
            <a:off x="6096000" y="1467940"/>
            <a:ext cx="3292772" cy="1771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BC2600-3E05-1D86-941A-F7B219E1959B}"/>
              </a:ext>
            </a:extLst>
          </p:cNvPr>
          <p:cNvCxnSpPr>
            <a:cxnSpLocks/>
          </p:cNvCxnSpPr>
          <p:nvPr/>
        </p:nvCxnSpPr>
        <p:spPr>
          <a:xfrm flipH="1" flipV="1">
            <a:off x="5829300" y="2743200"/>
            <a:ext cx="283210" cy="496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59CD5C-E802-10F7-A5BA-8493A3463950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59CD5C-E802-10F7-A5BA-8493A3463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E060D1-831E-2FA4-9063-279086246EE7}"/>
                  </a:ext>
                </a:extLst>
              </p:cNvPr>
              <p:cNvSpPr txBox="1"/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E060D1-831E-2FA4-9063-279086246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59207C-79E9-C610-55B2-B159E316F809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459207C-79E9-C610-55B2-B159E316F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0433D6-A019-5A9D-483A-961F661261F6}"/>
                  </a:ext>
                </a:extLst>
              </p:cNvPr>
              <p:cNvSpPr txBox="1"/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0433D6-A019-5A9D-483A-961F66126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96D5AEF-A38D-6E38-EE20-60490BAFA6F9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C09817-2FB4-131A-51F9-F974D9DD17C3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If we draw the </a:t>
            </a:r>
            <a:r>
              <a:rPr lang="en-PH" sz="2500" b="1" dirty="0"/>
              <a:t>eigenvectors</a:t>
            </a:r>
            <a:r>
              <a:rPr lang="en-PH" sz="2500" dirty="0"/>
              <a:t> and </a:t>
            </a:r>
            <a:r>
              <a:rPr lang="en-PH" sz="2500" b="1" dirty="0"/>
              <a:t>eigenvalues</a:t>
            </a:r>
            <a:r>
              <a:rPr lang="en-PH" sz="2500" dirty="0"/>
              <a:t> in our two- dimensional graph. It will look like this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0D39C89-D881-88B1-BD99-C4376CD06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110A20-AC0D-4532-3A68-F1736A25DFF0}"/>
              </a:ext>
            </a:extLst>
          </p:cNvPr>
          <p:cNvCxnSpPr>
            <a:cxnSpLocks/>
          </p:cNvCxnSpPr>
          <p:nvPr/>
        </p:nvCxnSpPr>
        <p:spPr>
          <a:xfrm flipV="1">
            <a:off x="6096000" y="1467940"/>
            <a:ext cx="3292772" cy="1771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3E02E6-1409-CD84-509D-8CE47E9367F9}"/>
              </a:ext>
            </a:extLst>
          </p:cNvPr>
          <p:cNvCxnSpPr>
            <a:cxnSpLocks/>
          </p:cNvCxnSpPr>
          <p:nvPr/>
        </p:nvCxnSpPr>
        <p:spPr>
          <a:xfrm flipH="1" flipV="1">
            <a:off x="5829300" y="2743200"/>
            <a:ext cx="283210" cy="496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7B774D-6ABB-41C0-01F2-E4834A23B896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7B774D-6ABB-41C0-01F2-E4834A23B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7C7821-0346-009B-A0F9-7CC7DB89E7C4}"/>
                  </a:ext>
                </a:extLst>
              </p:cNvPr>
              <p:cNvSpPr txBox="1"/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7C7821-0346-009B-A0F9-7CC7DB89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1407119"/>
                <a:ext cx="1840632" cy="766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A4AD1C-6EB9-D51C-D0EE-136ABF36794F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A4AD1C-6EB9-D51C-D0EE-136ABF367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E14FE7-6C1E-C208-DA27-C822EE975F90}"/>
                  </a:ext>
                </a:extLst>
              </p:cNvPr>
              <p:cNvSpPr txBox="1"/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E14FE7-6C1E-C208-DA27-C822EE975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944" y="812377"/>
                <a:ext cx="11931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2A64F97-0785-D2CE-F678-7507D6791CE9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0450B24-CD3F-C1EF-6948-EE6A04695D08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5</a:t>
            </a:r>
            <a:r>
              <a:rPr lang="en-PH" sz="2500" dirty="0"/>
              <a:t>: Choose a principal component. In our example, we have two principal components, </a:t>
            </a:r>
            <a:r>
              <a:rPr lang="en-PH" sz="2500" b="1" dirty="0">
                <a:solidFill>
                  <a:srgbClr val="00B050"/>
                </a:solidFill>
              </a:rPr>
              <a:t>PC1</a:t>
            </a:r>
            <a:r>
              <a:rPr lang="en-PH" sz="2500" dirty="0"/>
              <a:t> and </a:t>
            </a:r>
            <a:r>
              <a:rPr lang="en-PH" sz="2500" b="1" dirty="0">
                <a:solidFill>
                  <a:srgbClr val="FF0000"/>
                </a:solidFill>
              </a:rPr>
              <a:t>PC2</a:t>
            </a:r>
          </a:p>
        </p:txBody>
      </p:sp>
    </p:spTree>
    <p:extLst>
      <p:ext uri="{BB962C8B-B14F-4D97-AF65-F5344CB8AC3E}">
        <p14:creationId xmlns:p14="http://schemas.microsoft.com/office/powerpoint/2010/main" val="19254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E2CF4EE-0FDE-5B93-82FA-30352332A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C12880-1CE4-17AC-A60F-0DBED4606939}"/>
              </a:ext>
            </a:extLst>
          </p:cNvPr>
          <p:cNvCxnSpPr>
            <a:cxnSpLocks/>
          </p:cNvCxnSpPr>
          <p:nvPr/>
        </p:nvCxnSpPr>
        <p:spPr>
          <a:xfrm>
            <a:off x="2084762" y="5772150"/>
            <a:ext cx="91313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C56B10-707B-70B3-7116-3C4FE6B2A192}"/>
              </a:ext>
            </a:extLst>
          </p:cNvPr>
          <p:cNvCxnSpPr>
            <a:cxnSpLocks/>
          </p:cNvCxnSpPr>
          <p:nvPr/>
        </p:nvCxnSpPr>
        <p:spPr>
          <a:xfrm flipV="1">
            <a:off x="2084762" y="492482"/>
            <a:ext cx="0" cy="53177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7BCD3A-1EF9-3951-6E33-FC25CEDF449A}"/>
              </a:ext>
            </a:extLst>
          </p:cNvPr>
          <p:cNvSpPr txBox="1"/>
          <p:nvPr/>
        </p:nvSpPr>
        <p:spPr>
          <a:xfrm>
            <a:off x="6077948" y="6249204"/>
            <a:ext cx="28554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Number of Rooms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F35D0F-0DCC-A68B-0B46-CB5D759F1221}"/>
              </a:ext>
            </a:extLst>
          </p:cNvPr>
          <p:cNvSpPr txBox="1"/>
          <p:nvPr/>
        </p:nvSpPr>
        <p:spPr>
          <a:xfrm rot="16200000">
            <a:off x="477037" y="2912839"/>
            <a:ext cx="863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Size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C4C00A3-6F4A-8F1D-8A45-2462ACF0EE05}"/>
              </a:ext>
            </a:extLst>
          </p:cNvPr>
          <p:cNvSpPr txBox="1"/>
          <p:nvPr/>
        </p:nvSpPr>
        <p:spPr>
          <a:xfrm>
            <a:off x="3603631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5B393F2-2E63-0C93-B148-F50DC7909F15}"/>
              </a:ext>
            </a:extLst>
          </p:cNvPr>
          <p:cNvSpPr txBox="1"/>
          <p:nvPr/>
        </p:nvSpPr>
        <p:spPr>
          <a:xfrm>
            <a:off x="556092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690831-920A-2D20-831F-49A04255833A}"/>
              </a:ext>
            </a:extLst>
          </p:cNvPr>
          <p:cNvSpPr txBox="1"/>
          <p:nvPr/>
        </p:nvSpPr>
        <p:spPr>
          <a:xfrm>
            <a:off x="719016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DD634B-4507-A8DB-A2F0-7F9E64B340FC}"/>
              </a:ext>
            </a:extLst>
          </p:cNvPr>
          <p:cNvSpPr txBox="1"/>
          <p:nvPr/>
        </p:nvSpPr>
        <p:spPr>
          <a:xfrm>
            <a:off x="857357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658019-1DB1-76C4-7AF1-F9995CB505B9}"/>
              </a:ext>
            </a:extLst>
          </p:cNvPr>
          <p:cNvSpPr txBox="1"/>
          <p:nvPr/>
        </p:nvSpPr>
        <p:spPr>
          <a:xfrm>
            <a:off x="10079897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DF415D-D976-BB5D-12AB-45CA8810C3DB}"/>
              </a:ext>
            </a:extLst>
          </p:cNvPr>
          <p:cNvSpPr txBox="1"/>
          <p:nvPr/>
        </p:nvSpPr>
        <p:spPr>
          <a:xfrm>
            <a:off x="1302055" y="4248806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51D9A2-4AE0-1E4F-DDD0-F9EBC97A462E}"/>
              </a:ext>
            </a:extLst>
          </p:cNvPr>
          <p:cNvSpPr txBox="1"/>
          <p:nvPr/>
        </p:nvSpPr>
        <p:spPr>
          <a:xfrm>
            <a:off x="1294490" y="3288827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299103-9DC7-8804-77AE-5219C723541A}"/>
              </a:ext>
            </a:extLst>
          </p:cNvPr>
          <p:cNvSpPr txBox="1"/>
          <p:nvPr/>
        </p:nvSpPr>
        <p:spPr>
          <a:xfrm>
            <a:off x="1302055" y="2323485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DC138E8-4167-5660-77C9-4A0D368BBF95}"/>
              </a:ext>
            </a:extLst>
          </p:cNvPr>
          <p:cNvSpPr txBox="1"/>
          <p:nvPr/>
        </p:nvSpPr>
        <p:spPr>
          <a:xfrm>
            <a:off x="1302055" y="1366442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400</a:t>
            </a:r>
          </a:p>
        </p:txBody>
      </p:sp>
      <p:pic>
        <p:nvPicPr>
          <p:cNvPr id="2" name="Picture 1" descr="A cartoon of a house&#10;&#10;Description automatically generated">
            <a:extLst>
              <a:ext uri="{FF2B5EF4-FFF2-40B4-BE49-F238E27FC236}">
                <a16:creationId xmlns:a16="http://schemas.microsoft.com/office/drawing/2014/main" id="{11B90CC2-0A5C-E25F-F3ED-2A4D7DC4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79" y="4642486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artoon of a house&#10;&#10;Description automatically generated">
            <a:extLst>
              <a:ext uri="{FF2B5EF4-FFF2-40B4-BE49-F238E27FC236}">
                <a16:creationId xmlns:a16="http://schemas.microsoft.com/office/drawing/2014/main" id="{BB17934B-B562-D4E0-354F-B42AD30A8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88" y="3719571"/>
            <a:ext cx="828000" cy="82800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5FD68536-D729-1D2A-CB7E-BF15AF49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73" y="292500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CC7C3901-6BEE-462F-E363-82EA20857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46" y="2202012"/>
            <a:ext cx="1188000" cy="118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D383A71C-D253-5AB2-F314-3657F15D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19" y="1285950"/>
            <a:ext cx="1620000" cy="16200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28C341-05F1-0C18-23C9-7CBCEB4260CA}"/>
              </a:ext>
            </a:extLst>
          </p:cNvPr>
          <p:cNvCxnSpPr>
            <a:cxnSpLocks/>
          </p:cNvCxnSpPr>
          <p:nvPr/>
        </p:nvCxnSpPr>
        <p:spPr>
          <a:xfrm flipV="1">
            <a:off x="2088544" y="1788316"/>
            <a:ext cx="9433172" cy="39457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316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4DEDC1A-6AF6-2687-8729-6470FBA1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84CE0B-1D15-547A-BE52-2A46746E928A}"/>
              </a:ext>
            </a:extLst>
          </p:cNvPr>
          <p:cNvCxnSpPr>
            <a:cxnSpLocks/>
          </p:cNvCxnSpPr>
          <p:nvPr/>
        </p:nvCxnSpPr>
        <p:spPr>
          <a:xfrm flipV="1">
            <a:off x="6096000" y="1467940"/>
            <a:ext cx="3292772" cy="1771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0D5241-5982-50B4-431A-409FB55C05BB}"/>
              </a:ext>
            </a:extLst>
          </p:cNvPr>
          <p:cNvCxnSpPr>
            <a:cxnSpLocks/>
          </p:cNvCxnSpPr>
          <p:nvPr/>
        </p:nvCxnSpPr>
        <p:spPr>
          <a:xfrm flipH="1" flipV="1">
            <a:off x="5829300" y="2743200"/>
            <a:ext cx="283210" cy="496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CF3F7-4BEF-A909-C1D0-CAC1E3784911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ACF3F7-4BEF-A909-C1D0-CAC1E3784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106A57-18E3-3594-519D-C3FF6064FAC1}"/>
                  </a:ext>
                </a:extLst>
              </p:cNvPr>
              <p:cNvSpPr txBox="1"/>
              <p:nvPr/>
            </p:nvSpPr>
            <p:spPr>
              <a:xfrm>
                <a:off x="909454" y="1407119"/>
                <a:ext cx="1840632" cy="76681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106A57-18E3-3594-519D-C3FF6064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4" y="1407119"/>
                <a:ext cx="1840632" cy="766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07BB9B-5A27-925D-56F7-050E3397A6D0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07BB9B-5A27-925D-56F7-050E3397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8D8C5C-5BC5-5391-E2D9-9FD82051CF74}"/>
                  </a:ext>
                </a:extLst>
              </p:cNvPr>
              <p:cNvSpPr txBox="1"/>
              <p:nvPr/>
            </p:nvSpPr>
            <p:spPr>
              <a:xfrm>
                <a:off x="909454" y="812377"/>
                <a:ext cx="1193147" cy="46166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8D8C5C-5BC5-5391-E2D9-9FD82051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454" y="812377"/>
                <a:ext cx="119314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16319C2-2D19-3196-FFEB-D3A41AC60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169955"/>
              </p:ext>
            </p:extLst>
          </p:nvPr>
        </p:nvGraphicFramePr>
        <p:xfrm>
          <a:off x="341251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1A886A-4C9D-610F-C44B-F8E54309465F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In PCA, we can choose which principal component to project our data. Let us choose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4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2595B35-0A7F-3CA3-2ACD-1F25BC4C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BC44C2-AD53-5683-4B43-A83033954F3E}"/>
              </a:ext>
            </a:extLst>
          </p:cNvPr>
          <p:cNvCxnSpPr>
            <a:cxnSpLocks/>
          </p:cNvCxnSpPr>
          <p:nvPr/>
        </p:nvCxnSpPr>
        <p:spPr>
          <a:xfrm flipV="1">
            <a:off x="6096000" y="1467940"/>
            <a:ext cx="3292772" cy="1771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ABE579-EE4E-CCF7-D0A0-C495DDC3B2EE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ABE579-EE4E-CCF7-D0A0-C495DDC3B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07E55-EFBD-1520-E704-871E93C6D4D0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07E55-EFBD-1520-E704-871E93C6D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2B80CF3-F434-F015-B6B9-7165B11F74AB}"/>
              </a:ext>
            </a:extLst>
          </p:cNvPr>
          <p:cNvGraphicFramePr/>
          <p:nvPr/>
        </p:nvGraphicFramePr>
        <p:xfrm>
          <a:off x="341251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2FD63B-0C92-449D-5EEE-F9BD21455C59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We then make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symmetrical by extending it to the other direction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12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503D33-2C26-EB2D-4A6D-E4E4113EA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782827-581E-216F-757B-9F9462B20240}"/>
              </a:ext>
            </a:extLst>
          </p:cNvPr>
          <p:cNvCxnSpPr>
            <a:cxnSpLocks/>
          </p:cNvCxnSpPr>
          <p:nvPr/>
        </p:nvCxnSpPr>
        <p:spPr>
          <a:xfrm flipV="1">
            <a:off x="3560223" y="1467940"/>
            <a:ext cx="5828549" cy="31358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47FBD6-7231-70A2-43DF-2A732316C629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47FBD6-7231-70A2-43DF-2A732316C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CBC31-F36F-FF94-7294-B4851ED06F0D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9CBC31-F36F-FF94-7294-B4851ED06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98104BA-F8AB-C559-7DA4-68AA5B91231D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C92441-BA9E-DE66-8709-A9FBC8B0329F}"/>
              </a:ext>
            </a:extLst>
          </p:cNvPr>
          <p:cNvSpPr txBox="1"/>
          <p:nvPr/>
        </p:nvSpPr>
        <p:spPr>
          <a:xfrm>
            <a:off x="1628986" y="5644393"/>
            <a:ext cx="8934027" cy="861774"/>
          </a:xfrm>
          <a:custGeom>
            <a:avLst/>
            <a:gdLst>
              <a:gd name="csX0" fmla="*/ 0 w 8934027"/>
              <a:gd name="csY0" fmla="*/ 0 h 861774"/>
              <a:gd name="csX1" fmla="*/ 774282 w 8934027"/>
              <a:gd name="csY1" fmla="*/ 0 h 861774"/>
              <a:gd name="csX2" fmla="*/ 1548565 w 8934027"/>
              <a:gd name="csY2" fmla="*/ 0 h 861774"/>
              <a:gd name="csX3" fmla="*/ 2233507 w 8934027"/>
              <a:gd name="csY3" fmla="*/ 0 h 861774"/>
              <a:gd name="csX4" fmla="*/ 2829109 w 8934027"/>
              <a:gd name="csY4" fmla="*/ 0 h 861774"/>
              <a:gd name="csX5" fmla="*/ 3246030 w 8934027"/>
              <a:gd name="csY5" fmla="*/ 0 h 861774"/>
              <a:gd name="csX6" fmla="*/ 3662951 w 8934027"/>
              <a:gd name="csY6" fmla="*/ 0 h 861774"/>
              <a:gd name="csX7" fmla="*/ 4079872 w 8934027"/>
              <a:gd name="csY7" fmla="*/ 0 h 861774"/>
              <a:gd name="csX8" fmla="*/ 4854155 w 8934027"/>
              <a:gd name="csY8" fmla="*/ 0 h 861774"/>
              <a:gd name="csX9" fmla="*/ 5628437 w 8934027"/>
              <a:gd name="csY9" fmla="*/ 0 h 861774"/>
              <a:gd name="csX10" fmla="*/ 6045358 w 8934027"/>
              <a:gd name="csY10" fmla="*/ 0 h 861774"/>
              <a:gd name="csX11" fmla="*/ 6551620 w 8934027"/>
              <a:gd name="csY11" fmla="*/ 0 h 861774"/>
              <a:gd name="csX12" fmla="*/ 7236562 w 8934027"/>
              <a:gd name="csY12" fmla="*/ 0 h 861774"/>
              <a:gd name="csX13" fmla="*/ 7832164 w 8934027"/>
              <a:gd name="csY13" fmla="*/ 0 h 861774"/>
              <a:gd name="csX14" fmla="*/ 8249085 w 8934027"/>
              <a:gd name="csY14" fmla="*/ 0 h 861774"/>
              <a:gd name="csX15" fmla="*/ 8934027 w 8934027"/>
              <a:gd name="csY15" fmla="*/ 0 h 861774"/>
              <a:gd name="csX16" fmla="*/ 8934027 w 8934027"/>
              <a:gd name="csY16" fmla="*/ 448122 h 861774"/>
              <a:gd name="csX17" fmla="*/ 8934027 w 8934027"/>
              <a:gd name="csY17" fmla="*/ 861774 h 861774"/>
              <a:gd name="csX18" fmla="*/ 8159745 w 8934027"/>
              <a:gd name="csY18" fmla="*/ 861774 h 861774"/>
              <a:gd name="csX19" fmla="*/ 7653483 w 8934027"/>
              <a:gd name="csY19" fmla="*/ 861774 h 861774"/>
              <a:gd name="csX20" fmla="*/ 7057881 w 8934027"/>
              <a:gd name="csY20" fmla="*/ 861774 h 861774"/>
              <a:gd name="csX21" fmla="*/ 6372939 w 8934027"/>
              <a:gd name="csY21" fmla="*/ 861774 h 861774"/>
              <a:gd name="csX22" fmla="*/ 5598657 w 8934027"/>
              <a:gd name="csY22" fmla="*/ 861774 h 861774"/>
              <a:gd name="csX23" fmla="*/ 5003055 w 8934027"/>
              <a:gd name="csY23" fmla="*/ 861774 h 861774"/>
              <a:gd name="csX24" fmla="*/ 4675474 w 8934027"/>
              <a:gd name="csY24" fmla="*/ 861774 h 861774"/>
              <a:gd name="csX25" fmla="*/ 4347893 w 8934027"/>
              <a:gd name="csY25" fmla="*/ 861774 h 861774"/>
              <a:gd name="csX26" fmla="*/ 3573611 w 8934027"/>
              <a:gd name="csY26" fmla="*/ 861774 h 861774"/>
              <a:gd name="csX27" fmla="*/ 3067349 w 8934027"/>
              <a:gd name="csY27" fmla="*/ 861774 h 861774"/>
              <a:gd name="csX28" fmla="*/ 2471747 w 8934027"/>
              <a:gd name="csY28" fmla="*/ 861774 h 861774"/>
              <a:gd name="csX29" fmla="*/ 2054826 w 8934027"/>
              <a:gd name="csY29" fmla="*/ 861774 h 861774"/>
              <a:gd name="csX30" fmla="*/ 1727245 w 8934027"/>
              <a:gd name="csY30" fmla="*/ 861774 h 861774"/>
              <a:gd name="csX31" fmla="*/ 1310324 w 8934027"/>
              <a:gd name="csY31" fmla="*/ 861774 h 861774"/>
              <a:gd name="csX32" fmla="*/ 714722 w 8934027"/>
              <a:gd name="csY32" fmla="*/ 861774 h 861774"/>
              <a:gd name="csX33" fmla="*/ 0 w 8934027"/>
              <a:gd name="csY33" fmla="*/ 861774 h 861774"/>
              <a:gd name="csX34" fmla="*/ 0 w 8934027"/>
              <a:gd name="csY34" fmla="*/ 413652 h 861774"/>
              <a:gd name="csX35" fmla="*/ 0 w 8934027"/>
              <a:gd name="csY35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8934027" h="86177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68528" y="186166"/>
                  <a:pt x="8895994" y="333137"/>
                  <a:pt x="8934027" y="448122"/>
                </a:cubicBezTo>
                <a:cubicBezTo>
                  <a:pt x="8972060" y="563107"/>
                  <a:pt x="8887313" y="696102"/>
                  <a:pt x="8934027" y="861774"/>
                </a:cubicBezTo>
                <a:cubicBezTo>
                  <a:pt x="8730948" y="951529"/>
                  <a:pt x="8488712" y="859419"/>
                  <a:pt x="8159745" y="861774"/>
                </a:cubicBezTo>
                <a:cubicBezTo>
                  <a:pt x="7830778" y="864129"/>
                  <a:pt x="7893480" y="835254"/>
                  <a:pt x="7653483" y="861774"/>
                </a:cubicBezTo>
                <a:cubicBezTo>
                  <a:pt x="7413486" y="888294"/>
                  <a:pt x="7331910" y="853726"/>
                  <a:pt x="7057881" y="861774"/>
                </a:cubicBezTo>
                <a:cubicBezTo>
                  <a:pt x="6783852" y="869822"/>
                  <a:pt x="6645195" y="837571"/>
                  <a:pt x="6372939" y="861774"/>
                </a:cubicBezTo>
                <a:cubicBezTo>
                  <a:pt x="6100683" y="885977"/>
                  <a:pt x="5883525" y="859673"/>
                  <a:pt x="5598657" y="861774"/>
                </a:cubicBezTo>
                <a:cubicBezTo>
                  <a:pt x="5313789" y="863875"/>
                  <a:pt x="5203208" y="801764"/>
                  <a:pt x="5003055" y="861774"/>
                </a:cubicBezTo>
                <a:cubicBezTo>
                  <a:pt x="4802902" y="921784"/>
                  <a:pt x="4837854" y="832055"/>
                  <a:pt x="4675474" y="861774"/>
                </a:cubicBezTo>
                <a:cubicBezTo>
                  <a:pt x="4513094" y="891493"/>
                  <a:pt x="4434695" y="831098"/>
                  <a:pt x="4347893" y="861774"/>
                </a:cubicBezTo>
                <a:cubicBezTo>
                  <a:pt x="4261091" y="892450"/>
                  <a:pt x="3865505" y="783668"/>
                  <a:pt x="3573611" y="861774"/>
                </a:cubicBezTo>
                <a:cubicBezTo>
                  <a:pt x="3281717" y="939880"/>
                  <a:pt x="3225475" y="861116"/>
                  <a:pt x="3067349" y="861774"/>
                </a:cubicBezTo>
                <a:cubicBezTo>
                  <a:pt x="2909223" y="862432"/>
                  <a:pt x="2672818" y="821445"/>
                  <a:pt x="2471747" y="861774"/>
                </a:cubicBezTo>
                <a:cubicBezTo>
                  <a:pt x="2270676" y="902103"/>
                  <a:pt x="2202297" y="853561"/>
                  <a:pt x="2054826" y="861774"/>
                </a:cubicBezTo>
                <a:cubicBezTo>
                  <a:pt x="1907355" y="869987"/>
                  <a:pt x="1888603" y="823652"/>
                  <a:pt x="1727245" y="861774"/>
                </a:cubicBezTo>
                <a:cubicBezTo>
                  <a:pt x="1565887" y="899896"/>
                  <a:pt x="1514560" y="847582"/>
                  <a:pt x="1310324" y="861774"/>
                </a:cubicBezTo>
                <a:cubicBezTo>
                  <a:pt x="1106088" y="875966"/>
                  <a:pt x="932671" y="836674"/>
                  <a:pt x="714722" y="861774"/>
                </a:cubicBezTo>
                <a:cubicBezTo>
                  <a:pt x="496773" y="886874"/>
                  <a:pt x="274453" y="777909"/>
                  <a:pt x="0" y="861774"/>
                </a:cubicBezTo>
                <a:cubicBezTo>
                  <a:pt x="-4197" y="671166"/>
                  <a:pt x="23170" y="582362"/>
                  <a:pt x="0" y="413652"/>
                </a:cubicBezTo>
                <a:cubicBezTo>
                  <a:pt x="-23170" y="244942"/>
                  <a:pt x="19080" y="101269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dirty="0"/>
              <a:t>We then make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symmetrical by extending it to the other direction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32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6A622D-75A0-96CF-0614-669DD9B9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96FEF9-0AAB-8A27-8B08-8AAAAB4D78E2}"/>
              </a:ext>
            </a:extLst>
          </p:cNvPr>
          <p:cNvCxnSpPr>
            <a:cxnSpLocks/>
          </p:cNvCxnSpPr>
          <p:nvPr/>
        </p:nvCxnSpPr>
        <p:spPr>
          <a:xfrm flipV="1">
            <a:off x="3560223" y="1467940"/>
            <a:ext cx="5828549" cy="31358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77264-F163-5CCC-A602-37D4E6B7B8D2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77264-F163-5CCC-A602-37D4E6B7B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92134-B991-8F38-8EF2-8BFC9F63F71C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3A92134-B991-8F38-8EF2-8BFC9F63F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B08F2D0-365B-A978-22F7-EBC3CAE926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064895"/>
              </p:ext>
            </p:extLst>
          </p:nvPr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6B65B7ED-A0EA-FF86-CECC-38F0ECF8972C}"/>
              </a:ext>
            </a:extLst>
          </p:cNvPr>
          <p:cNvSpPr/>
          <p:nvPr/>
        </p:nvSpPr>
        <p:spPr>
          <a:xfrm>
            <a:off x="3741440" y="4104376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46A2163-EA5F-D45E-68DB-1DEF4446B486}"/>
              </a:ext>
            </a:extLst>
          </p:cNvPr>
          <p:cNvSpPr/>
          <p:nvPr/>
        </p:nvSpPr>
        <p:spPr>
          <a:xfrm>
            <a:off x="4991120" y="3850376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D56770-F051-4370-0D89-B6C44F75767A}"/>
              </a:ext>
            </a:extLst>
          </p:cNvPr>
          <p:cNvSpPr/>
          <p:nvPr/>
        </p:nvSpPr>
        <p:spPr>
          <a:xfrm>
            <a:off x="7029470" y="2402576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6F4BC7-3B29-EEE3-3F50-08C1BF0C849B}"/>
              </a:ext>
            </a:extLst>
          </p:cNvPr>
          <p:cNvSpPr/>
          <p:nvPr/>
        </p:nvSpPr>
        <p:spPr>
          <a:xfrm>
            <a:off x="8293120" y="214619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E1EE0-3E8D-2689-8C86-C69DAAA49C22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5</a:t>
            </a:r>
            <a:r>
              <a:rPr lang="en-PH" sz="2500" dirty="0"/>
              <a:t>: Project our data to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to make it one-dimensional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70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29F635-13D7-A4DD-7459-F51F2556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5DB37C-3DAA-62F2-377C-E2BB8EB8F623}"/>
              </a:ext>
            </a:extLst>
          </p:cNvPr>
          <p:cNvCxnSpPr>
            <a:cxnSpLocks/>
          </p:cNvCxnSpPr>
          <p:nvPr/>
        </p:nvCxnSpPr>
        <p:spPr>
          <a:xfrm flipV="1">
            <a:off x="3560223" y="1467940"/>
            <a:ext cx="5828549" cy="31358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4843F1-4CBE-69E4-5E57-C3289B50224E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4843F1-4CBE-69E4-5E57-C3289B502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DF1412-4163-5AE1-3B08-D4E6CA62C8A4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DF1412-4163-5AE1-3B08-D4E6CA62C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8C8C3DB-F17B-68FA-9252-DBEF0479A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122054"/>
              </p:ext>
            </p:extLst>
          </p:nvPr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8A75C43D-D8C6-8FBF-C6E3-0248E98B8697}"/>
              </a:ext>
            </a:extLst>
          </p:cNvPr>
          <p:cNvSpPr/>
          <p:nvPr/>
        </p:nvSpPr>
        <p:spPr>
          <a:xfrm>
            <a:off x="3731492" y="4103318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48618C-9DA3-D97C-4347-135805057EF4}"/>
              </a:ext>
            </a:extLst>
          </p:cNvPr>
          <p:cNvSpPr/>
          <p:nvPr/>
        </p:nvSpPr>
        <p:spPr>
          <a:xfrm>
            <a:off x="5001915" y="3853551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238D5B-B1D1-AE19-6DE5-5C1D6CB402FC}"/>
              </a:ext>
            </a:extLst>
          </p:cNvPr>
          <p:cNvSpPr/>
          <p:nvPr/>
        </p:nvSpPr>
        <p:spPr>
          <a:xfrm>
            <a:off x="7030740" y="2393051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0A381F-F9D2-B08C-F06B-A117318086DF}"/>
              </a:ext>
            </a:extLst>
          </p:cNvPr>
          <p:cNvSpPr/>
          <p:nvPr/>
        </p:nvSpPr>
        <p:spPr>
          <a:xfrm>
            <a:off x="8287247" y="215332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80E1B9-8709-6E51-E1A6-61DEFA680FC6}"/>
              </a:ext>
            </a:extLst>
          </p:cNvPr>
          <p:cNvSpPr/>
          <p:nvPr/>
        </p:nvSpPr>
        <p:spPr>
          <a:xfrm>
            <a:off x="6006000" y="312249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AC56E-C366-DC96-EF7A-C13C03F373DF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5</a:t>
            </a:r>
            <a:r>
              <a:rPr lang="en-PH" sz="2500" dirty="0"/>
              <a:t>: Project our data to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to make it one-dimensional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50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4B95C18-704D-F2D8-3784-F78708B8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6E9EFD-E77D-9126-5AC0-F1C681BCD37D}"/>
              </a:ext>
            </a:extLst>
          </p:cNvPr>
          <p:cNvCxnSpPr>
            <a:cxnSpLocks/>
          </p:cNvCxnSpPr>
          <p:nvPr/>
        </p:nvCxnSpPr>
        <p:spPr>
          <a:xfrm flipV="1">
            <a:off x="3560223" y="1467940"/>
            <a:ext cx="5828549" cy="3135810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289AF4-3B33-32D3-9BB8-F6841FC92B55}"/>
                  </a:ext>
                </a:extLst>
              </p:cNvPr>
              <p:cNvSpPr txBox="1"/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289AF4-3B33-32D3-9BB8-F6841FC9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1587947"/>
                <a:ext cx="1544782" cy="766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69DA89-92E4-FFD4-BF08-7BACBAF9E294}"/>
                  </a:ext>
                </a:extLst>
              </p:cNvPr>
              <p:cNvSpPr txBox="1"/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69DA89-92E4-FFD4-BF08-7BACBAF9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1665" y="909062"/>
                <a:ext cx="140634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92ED86E-2035-06C0-0326-BA4DF523115F}"/>
              </a:ext>
            </a:extLst>
          </p:cNvPr>
          <p:cNvGraphicFramePr/>
          <p:nvPr/>
        </p:nvGraphicFramePr>
        <p:xfrm>
          <a:off x="3396000" y="634240"/>
          <a:ext cx="5400000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FD8DA0E0-430C-F6C9-D364-57770546D817}"/>
              </a:ext>
            </a:extLst>
          </p:cNvPr>
          <p:cNvSpPr/>
          <p:nvPr/>
        </p:nvSpPr>
        <p:spPr>
          <a:xfrm>
            <a:off x="3731492" y="4374252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A7D907-AF31-47EC-8C18-78BF458B28CB}"/>
              </a:ext>
            </a:extLst>
          </p:cNvPr>
          <p:cNvSpPr/>
          <p:nvPr/>
        </p:nvSpPr>
        <p:spPr>
          <a:xfrm>
            <a:off x="5001915" y="3684218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13F5FA-FDEE-E29B-1356-C2ABFAF82969}"/>
              </a:ext>
            </a:extLst>
          </p:cNvPr>
          <p:cNvSpPr/>
          <p:nvPr/>
        </p:nvSpPr>
        <p:spPr>
          <a:xfrm>
            <a:off x="7030740" y="2569158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7BA7DC-FDD2-31E3-88C6-22E5B353D9CC}"/>
              </a:ext>
            </a:extLst>
          </p:cNvPr>
          <p:cNvSpPr/>
          <p:nvPr/>
        </p:nvSpPr>
        <p:spPr>
          <a:xfrm>
            <a:off x="8287247" y="1881353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E9E174-A5A5-083B-17F5-B9BBA54DA311}"/>
              </a:ext>
            </a:extLst>
          </p:cNvPr>
          <p:cNvSpPr/>
          <p:nvPr/>
        </p:nvSpPr>
        <p:spPr>
          <a:xfrm>
            <a:off x="6006000" y="312249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299FC1-F3AB-12F7-D8DA-E1FBD6FFE56F}"/>
              </a:ext>
            </a:extLst>
          </p:cNvPr>
          <p:cNvSpPr txBox="1"/>
          <p:nvPr/>
        </p:nvSpPr>
        <p:spPr>
          <a:xfrm>
            <a:off x="1628986" y="5644393"/>
            <a:ext cx="8934027" cy="477054"/>
          </a:xfrm>
          <a:custGeom>
            <a:avLst/>
            <a:gdLst>
              <a:gd name="csX0" fmla="*/ 0 w 8934027"/>
              <a:gd name="csY0" fmla="*/ 0 h 477054"/>
              <a:gd name="csX1" fmla="*/ 774282 w 8934027"/>
              <a:gd name="csY1" fmla="*/ 0 h 477054"/>
              <a:gd name="csX2" fmla="*/ 1548565 w 8934027"/>
              <a:gd name="csY2" fmla="*/ 0 h 477054"/>
              <a:gd name="csX3" fmla="*/ 2233507 w 8934027"/>
              <a:gd name="csY3" fmla="*/ 0 h 477054"/>
              <a:gd name="csX4" fmla="*/ 2829109 w 8934027"/>
              <a:gd name="csY4" fmla="*/ 0 h 477054"/>
              <a:gd name="csX5" fmla="*/ 3246030 w 8934027"/>
              <a:gd name="csY5" fmla="*/ 0 h 477054"/>
              <a:gd name="csX6" fmla="*/ 3662951 w 8934027"/>
              <a:gd name="csY6" fmla="*/ 0 h 477054"/>
              <a:gd name="csX7" fmla="*/ 4079872 w 8934027"/>
              <a:gd name="csY7" fmla="*/ 0 h 477054"/>
              <a:gd name="csX8" fmla="*/ 4854155 w 8934027"/>
              <a:gd name="csY8" fmla="*/ 0 h 477054"/>
              <a:gd name="csX9" fmla="*/ 5628437 w 8934027"/>
              <a:gd name="csY9" fmla="*/ 0 h 477054"/>
              <a:gd name="csX10" fmla="*/ 6045358 w 8934027"/>
              <a:gd name="csY10" fmla="*/ 0 h 477054"/>
              <a:gd name="csX11" fmla="*/ 6551620 w 8934027"/>
              <a:gd name="csY11" fmla="*/ 0 h 477054"/>
              <a:gd name="csX12" fmla="*/ 7236562 w 8934027"/>
              <a:gd name="csY12" fmla="*/ 0 h 477054"/>
              <a:gd name="csX13" fmla="*/ 7832164 w 8934027"/>
              <a:gd name="csY13" fmla="*/ 0 h 477054"/>
              <a:gd name="csX14" fmla="*/ 8249085 w 8934027"/>
              <a:gd name="csY14" fmla="*/ 0 h 477054"/>
              <a:gd name="csX15" fmla="*/ 8934027 w 8934027"/>
              <a:gd name="csY15" fmla="*/ 0 h 477054"/>
              <a:gd name="csX16" fmla="*/ 8934027 w 8934027"/>
              <a:gd name="csY16" fmla="*/ 477054 h 477054"/>
              <a:gd name="csX17" fmla="*/ 8338425 w 8934027"/>
              <a:gd name="csY17" fmla="*/ 477054 h 477054"/>
              <a:gd name="csX18" fmla="*/ 7653483 w 8934027"/>
              <a:gd name="csY18" fmla="*/ 477054 h 477054"/>
              <a:gd name="csX19" fmla="*/ 7147222 w 8934027"/>
              <a:gd name="csY19" fmla="*/ 477054 h 477054"/>
              <a:gd name="csX20" fmla="*/ 6551620 w 8934027"/>
              <a:gd name="csY20" fmla="*/ 477054 h 477054"/>
              <a:gd name="csX21" fmla="*/ 5866678 w 8934027"/>
              <a:gd name="csY21" fmla="*/ 477054 h 477054"/>
              <a:gd name="csX22" fmla="*/ 5092395 w 8934027"/>
              <a:gd name="csY22" fmla="*/ 477054 h 477054"/>
              <a:gd name="csX23" fmla="*/ 4496794 w 8934027"/>
              <a:gd name="csY23" fmla="*/ 477054 h 477054"/>
              <a:gd name="csX24" fmla="*/ 4169213 w 8934027"/>
              <a:gd name="csY24" fmla="*/ 477054 h 477054"/>
              <a:gd name="csX25" fmla="*/ 3841632 w 8934027"/>
              <a:gd name="csY25" fmla="*/ 477054 h 477054"/>
              <a:gd name="csX26" fmla="*/ 3067349 w 8934027"/>
              <a:gd name="csY26" fmla="*/ 477054 h 477054"/>
              <a:gd name="csX27" fmla="*/ 2561088 w 8934027"/>
              <a:gd name="csY27" fmla="*/ 477054 h 477054"/>
              <a:gd name="csX28" fmla="*/ 1965486 w 8934027"/>
              <a:gd name="csY28" fmla="*/ 477054 h 477054"/>
              <a:gd name="csX29" fmla="*/ 1548565 w 8934027"/>
              <a:gd name="csY29" fmla="*/ 477054 h 477054"/>
              <a:gd name="csX30" fmla="*/ 1220984 w 8934027"/>
              <a:gd name="csY30" fmla="*/ 477054 h 477054"/>
              <a:gd name="csX31" fmla="*/ 804062 w 8934027"/>
              <a:gd name="csY31" fmla="*/ 477054 h 477054"/>
              <a:gd name="csX32" fmla="*/ 0 w 8934027"/>
              <a:gd name="csY32" fmla="*/ 477054 h 477054"/>
              <a:gd name="csX33" fmla="*/ 0 w 8934027"/>
              <a:gd name="csY33" fmla="*/ 0 h 4770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</a:cxnLst>
            <a:rect l="l" t="t" r="r" b="b"/>
            <a:pathLst>
              <a:path w="8934027" h="477054" extrusionOk="0">
                <a:moveTo>
                  <a:pt x="0" y="0"/>
                </a:moveTo>
                <a:cubicBezTo>
                  <a:pt x="248960" y="-72825"/>
                  <a:pt x="469809" y="83591"/>
                  <a:pt x="774282" y="0"/>
                </a:cubicBezTo>
                <a:cubicBezTo>
                  <a:pt x="1078755" y="-83591"/>
                  <a:pt x="1199867" y="23505"/>
                  <a:pt x="1548565" y="0"/>
                </a:cubicBezTo>
                <a:cubicBezTo>
                  <a:pt x="1897263" y="-23505"/>
                  <a:pt x="2015577" y="60883"/>
                  <a:pt x="2233507" y="0"/>
                </a:cubicBezTo>
                <a:cubicBezTo>
                  <a:pt x="2451437" y="-60883"/>
                  <a:pt x="2652773" y="64829"/>
                  <a:pt x="2829109" y="0"/>
                </a:cubicBezTo>
                <a:cubicBezTo>
                  <a:pt x="3005445" y="-64829"/>
                  <a:pt x="3051470" y="2525"/>
                  <a:pt x="3246030" y="0"/>
                </a:cubicBezTo>
                <a:cubicBezTo>
                  <a:pt x="3440590" y="-2525"/>
                  <a:pt x="3467285" y="23974"/>
                  <a:pt x="3662951" y="0"/>
                </a:cubicBezTo>
                <a:cubicBezTo>
                  <a:pt x="3858617" y="-23974"/>
                  <a:pt x="3920289" y="24567"/>
                  <a:pt x="4079872" y="0"/>
                </a:cubicBezTo>
                <a:cubicBezTo>
                  <a:pt x="4239455" y="-24567"/>
                  <a:pt x="4509059" y="29683"/>
                  <a:pt x="4854155" y="0"/>
                </a:cubicBezTo>
                <a:cubicBezTo>
                  <a:pt x="5199251" y="-29683"/>
                  <a:pt x="5357974" y="46397"/>
                  <a:pt x="5628437" y="0"/>
                </a:cubicBezTo>
                <a:cubicBezTo>
                  <a:pt x="5898900" y="-46397"/>
                  <a:pt x="5892667" y="14294"/>
                  <a:pt x="6045358" y="0"/>
                </a:cubicBezTo>
                <a:cubicBezTo>
                  <a:pt x="6198049" y="-14294"/>
                  <a:pt x="6384432" y="32912"/>
                  <a:pt x="6551620" y="0"/>
                </a:cubicBezTo>
                <a:cubicBezTo>
                  <a:pt x="6718808" y="-32912"/>
                  <a:pt x="7050468" y="59974"/>
                  <a:pt x="7236562" y="0"/>
                </a:cubicBezTo>
                <a:cubicBezTo>
                  <a:pt x="7422656" y="-59974"/>
                  <a:pt x="7537689" y="32695"/>
                  <a:pt x="7832164" y="0"/>
                </a:cubicBezTo>
                <a:cubicBezTo>
                  <a:pt x="8126639" y="-32695"/>
                  <a:pt x="8121502" y="43804"/>
                  <a:pt x="8249085" y="0"/>
                </a:cubicBezTo>
                <a:cubicBezTo>
                  <a:pt x="8376668" y="-43804"/>
                  <a:pt x="8674967" y="25821"/>
                  <a:pt x="8934027" y="0"/>
                </a:cubicBezTo>
                <a:cubicBezTo>
                  <a:pt x="8939149" y="130769"/>
                  <a:pt x="8921947" y="251796"/>
                  <a:pt x="8934027" y="477054"/>
                </a:cubicBezTo>
                <a:cubicBezTo>
                  <a:pt x="8784448" y="515362"/>
                  <a:pt x="8514235" y="450675"/>
                  <a:pt x="8338425" y="477054"/>
                </a:cubicBezTo>
                <a:cubicBezTo>
                  <a:pt x="8162615" y="503433"/>
                  <a:pt x="7913733" y="472186"/>
                  <a:pt x="7653483" y="477054"/>
                </a:cubicBezTo>
                <a:cubicBezTo>
                  <a:pt x="7393233" y="481922"/>
                  <a:pt x="7385509" y="445835"/>
                  <a:pt x="7147222" y="477054"/>
                </a:cubicBezTo>
                <a:cubicBezTo>
                  <a:pt x="6908935" y="508273"/>
                  <a:pt x="6825649" y="469006"/>
                  <a:pt x="6551620" y="477054"/>
                </a:cubicBezTo>
                <a:cubicBezTo>
                  <a:pt x="6277591" y="485102"/>
                  <a:pt x="6138934" y="452851"/>
                  <a:pt x="5866678" y="477054"/>
                </a:cubicBezTo>
                <a:cubicBezTo>
                  <a:pt x="5594422" y="501257"/>
                  <a:pt x="5379877" y="385662"/>
                  <a:pt x="5092395" y="477054"/>
                </a:cubicBezTo>
                <a:cubicBezTo>
                  <a:pt x="4804913" y="568446"/>
                  <a:pt x="4690755" y="413302"/>
                  <a:pt x="4496794" y="477054"/>
                </a:cubicBezTo>
                <a:cubicBezTo>
                  <a:pt x="4302833" y="540806"/>
                  <a:pt x="4331593" y="447335"/>
                  <a:pt x="4169213" y="477054"/>
                </a:cubicBezTo>
                <a:cubicBezTo>
                  <a:pt x="4006833" y="506773"/>
                  <a:pt x="3928434" y="446378"/>
                  <a:pt x="3841632" y="477054"/>
                </a:cubicBezTo>
                <a:cubicBezTo>
                  <a:pt x="3754830" y="507730"/>
                  <a:pt x="3360355" y="400703"/>
                  <a:pt x="3067349" y="477054"/>
                </a:cubicBezTo>
                <a:cubicBezTo>
                  <a:pt x="2774343" y="553405"/>
                  <a:pt x="2713042" y="476131"/>
                  <a:pt x="2561088" y="477054"/>
                </a:cubicBezTo>
                <a:cubicBezTo>
                  <a:pt x="2409134" y="477977"/>
                  <a:pt x="2166557" y="436725"/>
                  <a:pt x="1965486" y="477054"/>
                </a:cubicBezTo>
                <a:cubicBezTo>
                  <a:pt x="1764415" y="517383"/>
                  <a:pt x="1696036" y="468841"/>
                  <a:pt x="1548565" y="477054"/>
                </a:cubicBezTo>
                <a:cubicBezTo>
                  <a:pt x="1401094" y="485267"/>
                  <a:pt x="1382342" y="438932"/>
                  <a:pt x="1220984" y="477054"/>
                </a:cubicBezTo>
                <a:cubicBezTo>
                  <a:pt x="1059626" y="515176"/>
                  <a:pt x="1012191" y="463191"/>
                  <a:pt x="804062" y="477054"/>
                </a:cubicBezTo>
                <a:cubicBezTo>
                  <a:pt x="595933" y="490917"/>
                  <a:pt x="360009" y="436689"/>
                  <a:pt x="0" y="477054"/>
                </a:cubicBezTo>
                <a:cubicBezTo>
                  <a:pt x="-29239" y="296702"/>
                  <a:pt x="30747" y="186312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Step 5</a:t>
            </a:r>
            <a:r>
              <a:rPr lang="en-PH" sz="2500" dirty="0"/>
              <a:t>: Project our data to </a:t>
            </a:r>
            <a:r>
              <a:rPr lang="en-PH" sz="2500" b="1" dirty="0">
                <a:solidFill>
                  <a:srgbClr val="FF0000"/>
                </a:solidFill>
              </a:rPr>
              <a:t>PC1</a:t>
            </a:r>
            <a:r>
              <a:rPr lang="en-PH" sz="2500" dirty="0"/>
              <a:t> to make it one-dimensional</a:t>
            </a:r>
            <a:endParaRPr lang="en-PH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3F71D81-EB11-9E95-1B2F-C076A34AAC64}"/>
              </a:ext>
            </a:extLst>
          </p:cNvPr>
          <p:cNvSpPr txBox="1">
            <a:spLocks/>
          </p:cNvSpPr>
          <p:nvPr/>
        </p:nvSpPr>
        <p:spPr>
          <a:xfrm>
            <a:off x="2491113" y="2790607"/>
            <a:ext cx="7209773" cy="127678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0" dirty="0"/>
              <a:t>In summary…</a:t>
            </a:r>
            <a:endParaRPr lang="en-PH" sz="10000" dirty="0"/>
          </a:p>
        </p:txBody>
      </p:sp>
    </p:spTree>
    <p:extLst>
      <p:ext uri="{BB962C8B-B14F-4D97-AF65-F5344CB8AC3E}">
        <p14:creationId xmlns:p14="http://schemas.microsoft.com/office/powerpoint/2010/main" val="58068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30E63C-416F-0968-9001-2D35C047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5D21C40-3FE3-F5FF-6FC7-A3A6E728F54E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8365DF-FE3E-CC39-C45B-B4E896ED7117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D2E9554-0937-87EA-DCD4-5E93466F80DB}"/>
              </a:ext>
            </a:extLst>
          </p:cNvPr>
          <p:cNvGrpSpPr/>
          <p:nvPr/>
        </p:nvGrpSpPr>
        <p:grpSpPr>
          <a:xfrm>
            <a:off x="7794172" y="173087"/>
            <a:ext cx="3646682" cy="2460332"/>
            <a:chOff x="4316858" y="1723605"/>
            <a:chExt cx="3646682" cy="2460332"/>
          </a:xfrm>
        </p:grpSpPr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AC361B5A-55E1-91CA-699A-B227B11DE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858" y="3237837"/>
              <a:ext cx="444007" cy="402124"/>
            </a:xfrm>
            <a:prstGeom prst="rect">
              <a:avLst/>
            </a:prstGeom>
          </p:spPr>
        </p:pic>
        <p:pic>
          <p:nvPicPr>
            <p:cNvPr id="9" name="Picture 8" descr="A cartoon of a house&#10;&#10;Description automatically generated">
              <a:extLst>
                <a:ext uri="{FF2B5EF4-FFF2-40B4-BE49-F238E27FC236}">
                  <a16:creationId xmlns:a16="http://schemas.microsoft.com/office/drawing/2014/main" id="{9FBD2231-2627-399F-FF7C-2E15B12F6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3996" y="2835713"/>
              <a:ext cx="444007" cy="402124"/>
            </a:xfrm>
            <a:prstGeom prst="rect">
              <a:avLst/>
            </a:prstGeom>
          </p:spPr>
        </p:pic>
        <p:pic>
          <p:nvPicPr>
            <p:cNvPr id="10" name="Picture 9" descr="A cartoon of a house&#10;&#10;Description automatically generated">
              <a:extLst>
                <a:ext uri="{FF2B5EF4-FFF2-40B4-BE49-F238E27FC236}">
                  <a16:creationId xmlns:a16="http://schemas.microsoft.com/office/drawing/2014/main" id="{A9B29572-D1E9-3E01-8FF3-F6390C2B0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810" y="2337339"/>
              <a:ext cx="444007" cy="402124"/>
            </a:xfrm>
            <a:prstGeom prst="rect">
              <a:avLst/>
            </a:prstGeom>
          </p:spPr>
        </p:pic>
        <p:pic>
          <p:nvPicPr>
            <p:cNvPr id="13" name="Picture 12" descr="A cartoon of a house&#10;&#10;Description automatically generated">
              <a:extLst>
                <a:ext uri="{FF2B5EF4-FFF2-40B4-BE49-F238E27FC236}">
                  <a16:creationId xmlns:a16="http://schemas.microsoft.com/office/drawing/2014/main" id="{6FA234E5-342E-95AE-49F6-5EE551B4D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8861" y="3781813"/>
              <a:ext cx="444007" cy="402124"/>
            </a:xfrm>
            <a:prstGeom prst="rect">
              <a:avLst/>
            </a:prstGeom>
          </p:spPr>
        </p:pic>
        <p:pic>
          <p:nvPicPr>
            <p:cNvPr id="14" name="Picture 13" descr="A cartoon of a house&#10;&#10;Description automatically generated">
              <a:extLst>
                <a:ext uri="{FF2B5EF4-FFF2-40B4-BE49-F238E27FC236}">
                  <a16:creationId xmlns:a16="http://schemas.microsoft.com/office/drawing/2014/main" id="{B81CEEE3-018B-C9D6-D7D1-2F73206D1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145" y="3115600"/>
              <a:ext cx="444007" cy="402124"/>
            </a:xfrm>
            <a:prstGeom prst="rect">
              <a:avLst/>
            </a:prstGeom>
          </p:spPr>
        </p:pic>
        <p:pic>
          <p:nvPicPr>
            <p:cNvPr id="16" name="Picture 15" descr="A cartoon of a house&#10;&#10;Description automatically generated">
              <a:extLst>
                <a:ext uri="{FF2B5EF4-FFF2-40B4-BE49-F238E27FC236}">
                  <a16:creationId xmlns:a16="http://schemas.microsoft.com/office/drawing/2014/main" id="{4C80ED1E-FD2B-53C1-8B57-B464901F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3450886"/>
              <a:ext cx="444007" cy="402124"/>
            </a:xfrm>
            <a:prstGeom prst="rect">
              <a:avLst/>
            </a:prstGeom>
          </p:spPr>
        </p:pic>
        <p:pic>
          <p:nvPicPr>
            <p:cNvPr id="17" name="Picture 16" descr="A cartoon of a house&#10;&#10;Description automatically generated">
              <a:extLst>
                <a:ext uri="{FF2B5EF4-FFF2-40B4-BE49-F238E27FC236}">
                  <a16:creationId xmlns:a16="http://schemas.microsoft.com/office/drawing/2014/main" id="{D35B0F13-2C8A-55E5-AD96-F00834FA7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2634651"/>
              <a:ext cx="444007" cy="402124"/>
            </a:xfrm>
            <a:prstGeom prst="rect">
              <a:avLst/>
            </a:prstGeom>
          </p:spPr>
        </p:pic>
        <p:pic>
          <p:nvPicPr>
            <p:cNvPr id="18" name="Picture 17" descr="A cartoon of a house&#10;&#10;Description automatically generated">
              <a:extLst>
                <a:ext uri="{FF2B5EF4-FFF2-40B4-BE49-F238E27FC236}">
                  <a16:creationId xmlns:a16="http://schemas.microsoft.com/office/drawing/2014/main" id="{A82DFD59-CF76-FEC4-9380-2A67C1C92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395" y="2169500"/>
              <a:ext cx="444007" cy="402124"/>
            </a:xfrm>
            <a:prstGeom prst="rect">
              <a:avLst/>
            </a:prstGeom>
          </p:spPr>
        </p:pic>
        <p:pic>
          <p:nvPicPr>
            <p:cNvPr id="20" name="Picture 19" descr="A cartoon of a house&#10;&#10;Description automatically generated">
              <a:extLst>
                <a:ext uri="{FF2B5EF4-FFF2-40B4-BE49-F238E27FC236}">
                  <a16:creationId xmlns:a16="http://schemas.microsoft.com/office/drawing/2014/main" id="{DE4ACF2A-663B-0D62-FD64-F0913215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9533" y="2500427"/>
              <a:ext cx="444007" cy="402124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06F76C03-B622-D560-CAA1-D130CC3D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391" y="1723605"/>
              <a:ext cx="444007" cy="40212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C2C71C5-531A-5C58-C9FC-6248FFA9ADFD}"/>
              </a:ext>
            </a:extLst>
          </p:cNvPr>
          <p:cNvSpPr txBox="1"/>
          <p:nvPr/>
        </p:nvSpPr>
        <p:spPr>
          <a:xfrm>
            <a:off x="613497" y="5283561"/>
            <a:ext cx="3784332" cy="1246495"/>
          </a:xfrm>
          <a:custGeom>
            <a:avLst/>
            <a:gdLst>
              <a:gd name="csX0" fmla="*/ 0 w 3784332"/>
              <a:gd name="csY0" fmla="*/ 0 h 1246495"/>
              <a:gd name="csX1" fmla="*/ 616305 w 3784332"/>
              <a:gd name="csY1" fmla="*/ 0 h 1246495"/>
              <a:gd name="csX2" fmla="*/ 1232611 w 3784332"/>
              <a:gd name="csY2" fmla="*/ 0 h 1246495"/>
              <a:gd name="csX3" fmla="*/ 1811073 w 3784332"/>
              <a:gd name="csY3" fmla="*/ 0 h 1246495"/>
              <a:gd name="csX4" fmla="*/ 2351692 w 3784332"/>
              <a:gd name="csY4" fmla="*/ 0 h 1246495"/>
              <a:gd name="csX5" fmla="*/ 2816624 w 3784332"/>
              <a:gd name="csY5" fmla="*/ 0 h 1246495"/>
              <a:gd name="csX6" fmla="*/ 3281556 w 3784332"/>
              <a:gd name="csY6" fmla="*/ 0 h 1246495"/>
              <a:gd name="csX7" fmla="*/ 3784332 w 3784332"/>
              <a:gd name="csY7" fmla="*/ 0 h 1246495"/>
              <a:gd name="csX8" fmla="*/ 3784332 w 3784332"/>
              <a:gd name="csY8" fmla="*/ 440428 h 1246495"/>
              <a:gd name="csX9" fmla="*/ 3784332 w 3784332"/>
              <a:gd name="csY9" fmla="*/ 868392 h 1246495"/>
              <a:gd name="csX10" fmla="*/ 3784332 w 3784332"/>
              <a:gd name="csY10" fmla="*/ 1246495 h 1246495"/>
              <a:gd name="csX11" fmla="*/ 3357243 w 3784332"/>
              <a:gd name="csY11" fmla="*/ 1246495 h 1246495"/>
              <a:gd name="csX12" fmla="*/ 2892311 w 3784332"/>
              <a:gd name="csY12" fmla="*/ 1246495 h 1246495"/>
              <a:gd name="csX13" fmla="*/ 2276005 w 3784332"/>
              <a:gd name="csY13" fmla="*/ 1246495 h 1246495"/>
              <a:gd name="csX14" fmla="*/ 1659700 w 3784332"/>
              <a:gd name="csY14" fmla="*/ 1246495 h 1246495"/>
              <a:gd name="csX15" fmla="*/ 1081238 w 3784332"/>
              <a:gd name="csY15" fmla="*/ 1246495 h 1246495"/>
              <a:gd name="csX16" fmla="*/ 578462 w 3784332"/>
              <a:gd name="csY16" fmla="*/ 1246495 h 1246495"/>
              <a:gd name="csX17" fmla="*/ 0 w 3784332"/>
              <a:gd name="csY17" fmla="*/ 1246495 h 1246495"/>
              <a:gd name="csX18" fmla="*/ 0 w 3784332"/>
              <a:gd name="csY18" fmla="*/ 818532 h 1246495"/>
              <a:gd name="csX19" fmla="*/ 0 w 3784332"/>
              <a:gd name="csY19" fmla="*/ 427963 h 1246495"/>
              <a:gd name="csX20" fmla="*/ 0 w 3784332"/>
              <a:gd name="csY20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784332" h="1246495" extrusionOk="0">
                <a:moveTo>
                  <a:pt x="0" y="0"/>
                </a:moveTo>
                <a:cubicBezTo>
                  <a:pt x="137059" y="-4726"/>
                  <a:pt x="465116" y="65900"/>
                  <a:pt x="616305" y="0"/>
                </a:cubicBezTo>
                <a:cubicBezTo>
                  <a:pt x="767495" y="-65900"/>
                  <a:pt x="1102415" y="60647"/>
                  <a:pt x="1232611" y="0"/>
                </a:cubicBezTo>
                <a:cubicBezTo>
                  <a:pt x="1362807" y="-60647"/>
                  <a:pt x="1676057" y="53968"/>
                  <a:pt x="1811073" y="0"/>
                </a:cubicBezTo>
                <a:cubicBezTo>
                  <a:pt x="1946089" y="-53968"/>
                  <a:pt x="2191317" y="62204"/>
                  <a:pt x="2351692" y="0"/>
                </a:cubicBezTo>
                <a:cubicBezTo>
                  <a:pt x="2512067" y="-62204"/>
                  <a:pt x="2653343" y="8746"/>
                  <a:pt x="2816624" y="0"/>
                </a:cubicBezTo>
                <a:cubicBezTo>
                  <a:pt x="2979905" y="-8746"/>
                  <a:pt x="3066194" y="323"/>
                  <a:pt x="3281556" y="0"/>
                </a:cubicBezTo>
                <a:cubicBezTo>
                  <a:pt x="3496918" y="-323"/>
                  <a:pt x="3635069" y="26547"/>
                  <a:pt x="3784332" y="0"/>
                </a:cubicBezTo>
                <a:cubicBezTo>
                  <a:pt x="3829823" y="195153"/>
                  <a:pt x="3745918" y="346982"/>
                  <a:pt x="3784332" y="440428"/>
                </a:cubicBezTo>
                <a:cubicBezTo>
                  <a:pt x="3822746" y="533874"/>
                  <a:pt x="3745950" y="666246"/>
                  <a:pt x="3784332" y="868392"/>
                </a:cubicBezTo>
                <a:cubicBezTo>
                  <a:pt x="3822714" y="1070538"/>
                  <a:pt x="3764060" y="1118799"/>
                  <a:pt x="3784332" y="1246495"/>
                </a:cubicBezTo>
                <a:cubicBezTo>
                  <a:pt x="3574989" y="1248362"/>
                  <a:pt x="3569394" y="1231447"/>
                  <a:pt x="3357243" y="1246495"/>
                </a:cubicBezTo>
                <a:cubicBezTo>
                  <a:pt x="3145092" y="1261543"/>
                  <a:pt x="3077068" y="1211000"/>
                  <a:pt x="2892311" y="1246495"/>
                </a:cubicBezTo>
                <a:cubicBezTo>
                  <a:pt x="2707554" y="1281990"/>
                  <a:pt x="2463197" y="1194064"/>
                  <a:pt x="2276005" y="1246495"/>
                </a:cubicBezTo>
                <a:cubicBezTo>
                  <a:pt x="2088813" y="1298926"/>
                  <a:pt x="1787489" y="1180343"/>
                  <a:pt x="1659700" y="1246495"/>
                </a:cubicBezTo>
                <a:cubicBezTo>
                  <a:pt x="1531911" y="1312647"/>
                  <a:pt x="1226335" y="1184480"/>
                  <a:pt x="1081238" y="1246495"/>
                </a:cubicBezTo>
                <a:cubicBezTo>
                  <a:pt x="936141" y="1308510"/>
                  <a:pt x="826402" y="1231578"/>
                  <a:pt x="578462" y="1246495"/>
                </a:cubicBezTo>
                <a:cubicBezTo>
                  <a:pt x="330522" y="1261412"/>
                  <a:pt x="281410" y="1185177"/>
                  <a:pt x="0" y="1246495"/>
                </a:cubicBezTo>
                <a:cubicBezTo>
                  <a:pt x="-35733" y="1085493"/>
                  <a:pt x="30553" y="997779"/>
                  <a:pt x="0" y="818532"/>
                </a:cubicBezTo>
                <a:cubicBezTo>
                  <a:pt x="-30553" y="639285"/>
                  <a:pt x="30556" y="529569"/>
                  <a:pt x="0" y="427963"/>
                </a:cubicBezTo>
                <a:cubicBezTo>
                  <a:pt x="-30556" y="326357"/>
                  <a:pt x="4289" y="10220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1</a:t>
            </a:r>
            <a:r>
              <a:rPr lang="en-PH" sz="2500" dirty="0"/>
              <a:t>: Find the center of the dataset and put the center in the origin</a:t>
            </a:r>
          </a:p>
        </p:txBody>
      </p:sp>
    </p:spTree>
    <p:extLst>
      <p:ext uri="{BB962C8B-B14F-4D97-AF65-F5344CB8AC3E}">
        <p14:creationId xmlns:p14="http://schemas.microsoft.com/office/powerpoint/2010/main" val="4978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89806E-17 3.33333E-6 L -0.2888 0.2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7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970158-FCC5-0F40-2C67-7F8E9E0D2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41465F3-974C-3B3E-939D-1A8BECFBAC56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B2FF77-4099-D631-460C-704F275E5839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252705-D3A2-E295-828E-5A80F5DF1FCB}"/>
              </a:ext>
            </a:extLst>
          </p:cNvPr>
          <p:cNvGrpSpPr/>
          <p:nvPr/>
        </p:nvGrpSpPr>
        <p:grpSpPr>
          <a:xfrm>
            <a:off x="4272659" y="1846021"/>
            <a:ext cx="3646682" cy="2460332"/>
            <a:chOff x="4316858" y="1723605"/>
            <a:chExt cx="3646682" cy="2460332"/>
          </a:xfrm>
        </p:grpSpPr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79BCB47B-845E-16CB-1016-2875F9BD7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858" y="3237837"/>
              <a:ext cx="444007" cy="402124"/>
            </a:xfrm>
            <a:prstGeom prst="rect">
              <a:avLst/>
            </a:prstGeom>
          </p:spPr>
        </p:pic>
        <p:pic>
          <p:nvPicPr>
            <p:cNvPr id="9" name="Picture 8" descr="A cartoon of a house&#10;&#10;Description automatically generated">
              <a:extLst>
                <a:ext uri="{FF2B5EF4-FFF2-40B4-BE49-F238E27FC236}">
                  <a16:creationId xmlns:a16="http://schemas.microsoft.com/office/drawing/2014/main" id="{FD1CC256-F55D-AD79-8E51-1EDD91700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3996" y="2835713"/>
              <a:ext cx="444007" cy="402124"/>
            </a:xfrm>
            <a:prstGeom prst="rect">
              <a:avLst/>
            </a:prstGeom>
          </p:spPr>
        </p:pic>
        <p:pic>
          <p:nvPicPr>
            <p:cNvPr id="10" name="Picture 9" descr="A cartoon of a house&#10;&#10;Description automatically generated">
              <a:extLst>
                <a:ext uri="{FF2B5EF4-FFF2-40B4-BE49-F238E27FC236}">
                  <a16:creationId xmlns:a16="http://schemas.microsoft.com/office/drawing/2014/main" id="{23943D53-4A45-8F7A-40DF-D13E2C88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810" y="2337339"/>
              <a:ext cx="444007" cy="402124"/>
            </a:xfrm>
            <a:prstGeom prst="rect">
              <a:avLst/>
            </a:prstGeom>
          </p:spPr>
        </p:pic>
        <p:pic>
          <p:nvPicPr>
            <p:cNvPr id="13" name="Picture 12" descr="A cartoon of a house&#10;&#10;Description automatically generated">
              <a:extLst>
                <a:ext uri="{FF2B5EF4-FFF2-40B4-BE49-F238E27FC236}">
                  <a16:creationId xmlns:a16="http://schemas.microsoft.com/office/drawing/2014/main" id="{FFC4DF09-3832-2564-5F8D-2C8B7588B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8861" y="3781813"/>
              <a:ext cx="444007" cy="402124"/>
            </a:xfrm>
            <a:prstGeom prst="rect">
              <a:avLst/>
            </a:prstGeom>
          </p:spPr>
        </p:pic>
        <p:pic>
          <p:nvPicPr>
            <p:cNvPr id="14" name="Picture 13" descr="A cartoon of a house&#10;&#10;Description automatically generated">
              <a:extLst>
                <a:ext uri="{FF2B5EF4-FFF2-40B4-BE49-F238E27FC236}">
                  <a16:creationId xmlns:a16="http://schemas.microsoft.com/office/drawing/2014/main" id="{90B5267C-B67E-33E3-36AB-9C19F976E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145" y="3115600"/>
              <a:ext cx="444007" cy="402124"/>
            </a:xfrm>
            <a:prstGeom prst="rect">
              <a:avLst/>
            </a:prstGeom>
          </p:spPr>
        </p:pic>
        <p:pic>
          <p:nvPicPr>
            <p:cNvPr id="16" name="Picture 15" descr="A cartoon of a house&#10;&#10;Description automatically generated">
              <a:extLst>
                <a:ext uri="{FF2B5EF4-FFF2-40B4-BE49-F238E27FC236}">
                  <a16:creationId xmlns:a16="http://schemas.microsoft.com/office/drawing/2014/main" id="{77568941-3CF9-DBD6-DE46-D27BEDD62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3450886"/>
              <a:ext cx="444007" cy="402124"/>
            </a:xfrm>
            <a:prstGeom prst="rect">
              <a:avLst/>
            </a:prstGeom>
          </p:spPr>
        </p:pic>
        <p:pic>
          <p:nvPicPr>
            <p:cNvPr id="17" name="Picture 16" descr="A cartoon of a house&#10;&#10;Description automatically generated">
              <a:extLst>
                <a:ext uri="{FF2B5EF4-FFF2-40B4-BE49-F238E27FC236}">
                  <a16:creationId xmlns:a16="http://schemas.microsoft.com/office/drawing/2014/main" id="{AC4AECC4-225E-62C3-7895-B5D4E4DD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2634651"/>
              <a:ext cx="444007" cy="402124"/>
            </a:xfrm>
            <a:prstGeom prst="rect">
              <a:avLst/>
            </a:prstGeom>
          </p:spPr>
        </p:pic>
        <p:pic>
          <p:nvPicPr>
            <p:cNvPr id="18" name="Picture 17" descr="A cartoon of a house&#10;&#10;Description automatically generated">
              <a:extLst>
                <a:ext uri="{FF2B5EF4-FFF2-40B4-BE49-F238E27FC236}">
                  <a16:creationId xmlns:a16="http://schemas.microsoft.com/office/drawing/2014/main" id="{3904A933-8A7E-4EBE-25A7-C5D5461AD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395" y="2169500"/>
              <a:ext cx="444007" cy="402124"/>
            </a:xfrm>
            <a:prstGeom prst="rect">
              <a:avLst/>
            </a:prstGeom>
          </p:spPr>
        </p:pic>
        <p:pic>
          <p:nvPicPr>
            <p:cNvPr id="20" name="Picture 19" descr="A cartoon of a house&#10;&#10;Description automatically generated">
              <a:extLst>
                <a:ext uri="{FF2B5EF4-FFF2-40B4-BE49-F238E27FC236}">
                  <a16:creationId xmlns:a16="http://schemas.microsoft.com/office/drawing/2014/main" id="{BED5E428-756A-2E9B-404B-F7C04421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9533" y="2500427"/>
              <a:ext cx="444007" cy="402124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9D04CAB1-8410-E153-CF96-B882A59F8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391" y="1723605"/>
              <a:ext cx="444007" cy="4021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1C481-E9AE-B73E-17EF-7C20809FA24C}"/>
                  </a:ext>
                </a:extLst>
              </p:cNvPr>
              <p:cNvSpPr txBox="1"/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B1C481-E9AE-B73E-17EF-7C20809FA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blipFill>
                <a:blip r:embed="rId3"/>
                <a:stretch>
                  <a:fillRect l="-3175" t="-1220" b="-1463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D679BF5-7234-0475-928D-46646063C3F0}"/>
              </a:ext>
            </a:extLst>
          </p:cNvPr>
          <p:cNvSpPr txBox="1"/>
          <p:nvPr/>
        </p:nvSpPr>
        <p:spPr>
          <a:xfrm>
            <a:off x="613497" y="5283561"/>
            <a:ext cx="3784332" cy="861774"/>
          </a:xfrm>
          <a:custGeom>
            <a:avLst/>
            <a:gdLst>
              <a:gd name="csX0" fmla="*/ 0 w 3784332"/>
              <a:gd name="csY0" fmla="*/ 0 h 861774"/>
              <a:gd name="csX1" fmla="*/ 616305 w 3784332"/>
              <a:gd name="csY1" fmla="*/ 0 h 861774"/>
              <a:gd name="csX2" fmla="*/ 1232611 w 3784332"/>
              <a:gd name="csY2" fmla="*/ 0 h 861774"/>
              <a:gd name="csX3" fmla="*/ 1811073 w 3784332"/>
              <a:gd name="csY3" fmla="*/ 0 h 861774"/>
              <a:gd name="csX4" fmla="*/ 2351692 w 3784332"/>
              <a:gd name="csY4" fmla="*/ 0 h 861774"/>
              <a:gd name="csX5" fmla="*/ 2816624 w 3784332"/>
              <a:gd name="csY5" fmla="*/ 0 h 861774"/>
              <a:gd name="csX6" fmla="*/ 3281556 w 3784332"/>
              <a:gd name="csY6" fmla="*/ 0 h 861774"/>
              <a:gd name="csX7" fmla="*/ 3784332 w 3784332"/>
              <a:gd name="csY7" fmla="*/ 0 h 861774"/>
              <a:gd name="csX8" fmla="*/ 3784332 w 3784332"/>
              <a:gd name="csY8" fmla="*/ 448122 h 861774"/>
              <a:gd name="csX9" fmla="*/ 3784332 w 3784332"/>
              <a:gd name="csY9" fmla="*/ 861774 h 861774"/>
              <a:gd name="csX10" fmla="*/ 3357243 w 3784332"/>
              <a:gd name="csY10" fmla="*/ 861774 h 861774"/>
              <a:gd name="csX11" fmla="*/ 2740938 w 3784332"/>
              <a:gd name="csY11" fmla="*/ 861774 h 861774"/>
              <a:gd name="csX12" fmla="*/ 2276005 w 3784332"/>
              <a:gd name="csY12" fmla="*/ 861774 h 861774"/>
              <a:gd name="csX13" fmla="*/ 1659700 w 3784332"/>
              <a:gd name="csY13" fmla="*/ 861774 h 861774"/>
              <a:gd name="csX14" fmla="*/ 1043394 w 3784332"/>
              <a:gd name="csY14" fmla="*/ 861774 h 861774"/>
              <a:gd name="csX15" fmla="*/ 464932 w 3784332"/>
              <a:gd name="csY15" fmla="*/ 861774 h 861774"/>
              <a:gd name="csX16" fmla="*/ 0 w 3784332"/>
              <a:gd name="csY16" fmla="*/ 861774 h 861774"/>
              <a:gd name="csX17" fmla="*/ 0 w 3784332"/>
              <a:gd name="csY17" fmla="*/ 422269 h 861774"/>
              <a:gd name="csX18" fmla="*/ 0 w 3784332"/>
              <a:gd name="csY18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784332" h="861774" extrusionOk="0">
                <a:moveTo>
                  <a:pt x="0" y="0"/>
                </a:moveTo>
                <a:cubicBezTo>
                  <a:pt x="137059" y="-4726"/>
                  <a:pt x="465116" y="65900"/>
                  <a:pt x="616305" y="0"/>
                </a:cubicBezTo>
                <a:cubicBezTo>
                  <a:pt x="767495" y="-65900"/>
                  <a:pt x="1102415" y="60647"/>
                  <a:pt x="1232611" y="0"/>
                </a:cubicBezTo>
                <a:cubicBezTo>
                  <a:pt x="1362807" y="-60647"/>
                  <a:pt x="1676057" y="53968"/>
                  <a:pt x="1811073" y="0"/>
                </a:cubicBezTo>
                <a:cubicBezTo>
                  <a:pt x="1946089" y="-53968"/>
                  <a:pt x="2191317" y="62204"/>
                  <a:pt x="2351692" y="0"/>
                </a:cubicBezTo>
                <a:cubicBezTo>
                  <a:pt x="2512067" y="-62204"/>
                  <a:pt x="2653343" y="8746"/>
                  <a:pt x="2816624" y="0"/>
                </a:cubicBezTo>
                <a:cubicBezTo>
                  <a:pt x="2979905" y="-8746"/>
                  <a:pt x="3066194" y="323"/>
                  <a:pt x="3281556" y="0"/>
                </a:cubicBezTo>
                <a:cubicBezTo>
                  <a:pt x="3496918" y="-323"/>
                  <a:pt x="3635069" y="26547"/>
                  <a:pt x="3784332" y="0"/>
                </a:cubicBezTo>
                <a:cubicBezTo>
                  <a:pt x="3785382" y="159120"/>
                  <a:pt x="3764160" y="353239"/>
                  <a:pt x="3784332" y="448122"/>
                </a:cubicBezTo>
                <a:cubicBezTo>
                  <a:pt x="3804504" y="543005"/>
                  <a:pt x="3756998" y="778302"/>
                  <a:pt x="3784332" y="861774"/>
                </a:cubicBezTo>
                <a:cubicBezTo>
                  <a:pt x="3676913" y="879370"/>
                  <a:pt x="3539661" y="826538"/>
                  <a:pt x="3357243" y="861774"/>
                </a:cubicBezTo>
                <a:cubicBezTo>
                  <a:pt x="3174825" y="897010"/>
                  <a:pt x="3033958" y="839695"/>
                  <a:pt x="2740938" y="861774"/>
                </a:cubicBezTo>
                <a:cubicBezTo>
                  <a:pt x="2447918" y="883853"/>
                  <a:pt x="2464942" y="829811"/>
                  <a:pt x="2276005" y="861774"/>
                </a:cubicBezTo>
                <a:cubicBezTo>
                  <a:pt x="2087068" y="893737"/>
                  <a:pt x="1844264" y="804181"/>
                  <a:pt x="1659700" y="861774"/>
                </a:cubicBezTo>
                <a:cubicBezTo>
                  <a:pt x="1475137" y="919367"/>
                  <a:pt x="1172734" y="799634"/>
                  <a:pt x="1043394" y="861774"/>
                </a:cubicBezTo>
                <a:cubicBezTo>
                  <a:pt x="914054" y="923914"/>
                  <a:pt x="610029" y="799759"/>
                  <a:pt x="464932" y="861774"/>
                </a:cubicBezTo>
                <a:cubicBezTo>
                  <a:pt x="319835" y="923789"/>
                  <a:pt x="119991" y="842921"/>
                  <a:pt x="0" y="861774"/>
                </a:cubicBezTo>
                <a:cubicBezTo>
                  <a:pt x="-19973" y="647132"/>
                  <a:pt x="6320" y="557084"/>
                  <a:pt x="0" y="422269"/>
                </a:cubicBezTo>
                <a:cubicBezTo>
                  <a:pt x="-6320" y="287454"/>
                  <a:pt x="41897" y="12238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2</a:t>
            </a:r>
            <a:r>
              <a:rPr lang="en-PH" sz="2500" dirty="0"/>
              <a:t>: Calculate the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340679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DA39ED-88DE-C6CB-2525-F393792D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65D930B-6BBD-0F7F-B4F2-6BFDEC4E53DD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A7F8D6-DEA9-61EC-7FB6-EF60303AA0F1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57AD09-D189-7CF4-C5A1-FF7FBD626EF4}"/>
              </a:ext>
            </a:extLst>
          </p:cNvPr>
          <p:cNvGrpSpPr/>
          <p:nvPr/>
        </p:nvGrpSpPr>
        <p:grpSpPr>
          <a:xfrm>
            <a:off x="4272659" y="1846021"/>
            <a:ext cx="3646682" cy="2460332"/>
            <a:chOff x="4316858" y="1723605"/>
            <a:chExt cx="3646682" cy="2460332"/>
          </a:xfrm>
        </p:grpSpPr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7B1F72CF-89A7-0820-2819-65B214C6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858" y="3237837"/>
              <a:ext cx="444007" cy="402124"/>
            </a:xfrm>
            <a:prstGeom prst="rect">
              <a:avLst/>
            </a:prstGeom>
          </p:spPr>
        </p:pic>
        <p:pic>
          <p:nvPicPr>
            <p:cNvPr id="9" name="Picture 8" descr="A cartoon of a house&#10;&#10;Description automatically generated">
              <a:extLst>
                <a:ext uri="{FF2B5EF4-FFF2-40B4-BE49-F238E27FC236}">
                  <a16:creationId xmlns:a16="http://schemas.microsoft.com/office/drawing/2014/main" id="{6C26477B-F222-220E-2305-7FA5255B1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3996" y="2835713"/>
              <a:ext cx="444007" cy="402124"/>
            </a:xfrm>
            <a:prstGeom prst="rect">
              <a:avLst/>
            </a:prstGeom>
          </p:spPr>
        </p:pic>
        <p:pic>
          <p:nvPicPr>
            <p:cNvPr id="10" name="Picture 9" descr="A cartoon of a house&#10;&#10;Description automatically generated">
              <a:extLst>
                <a:ext uri="{FF2B5EF4-FFF2-40B4-BE49-F238E27FC236}">
                  <a16:creationId xmlns:a16="http://schemas.microsoft.com/office/drawing/2014/main" id="{516D4900-1769-0FC7-4F91-C49FC494F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810" y="2337339"/>
              <a:ext cx="444007" cy="402124"/>
            </a:xfrm>
            <a:prstGeom prst="rect">
              <a:avLst/>
            </a:prstGeom>
          </p:spPr>
        </p:pic>
        <p:pic>
          <p:nvPicPr>
            <p:cNvPr id="13" name="Picture 12" descr="A cartoon of a house&#10;&#10;Description automatically generated">
              <a:extLst>
                <a:ext uri="{FF2B5EF4-FFF2-40B4-BE49-F238E27FC236}">
                  <a16:creationId xmlns:a16="http://schemas.microsoft.com/office/drawing/2014/main" id="{C7364EB8-420E-D259-922E-E8AFB8A4F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8861" y="3781813"/>
              <a:ext cx="444007" cy="402124"/>
            </a:xfrm>
            <a:prstGeom prst="rect">
              <a:avLst/>
            </a:prstGeom>
          </p:spPr>
        </p:pic>
        <p:pic>
          <p:nvPicPr>
            <p:cNvPr id="14" name="Picture 13" descr="A cartoon of a house&#10;&#10;Description automatically generated">
              <a:extLst>
                <a:ext uri="{FF2B5EF4-FFF2-40B4-BE49-F238E27FC236}">
                  <a16:creationId xmlns:a16="http://schemas.microsoft.com/office/drawing/2014/main" id="{4D9D73A7-B443-7326-3AD2-E906EE72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145" y="3115600"/>
              <a:ext cx="444007" cy="402124"/>
            </a:xfrm>
            <a:prstGeom prst="rect">
              <a:avLst/>
            </a:prstGeom>
          </p:spPr>
        </p:pic>
        <p:pic>
          <p:nvPicPr>
            <p:cNvPr id="16" name="Picture 15" descr="A cartoon of a house&#10;&#10;Description automatically generated">
              <a:extLst>
                <a:ext uri="{FF2B5EF4-FFF2-40B4-BE49-F238E27FC236}">
                  <a16:creationId xmlns:a16="http://schemas.microsoft.com/office/drawing/2014/main" id="{B30FE7AE-7D18-3032-BC4E-CF3A08DA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3450886"/>
              <a:ext cx="444007" cy="402124"/>
            </a:xfrm>
            <a:prstGeom prst="rect">
              <a:avLst/>
            </a:prstGeom>
          </p:spPr>
        </p:pic>
        <p:pic>
          <p:nvPicPr>
            <p:cNvPr id="17" name="Picture 16" descr="A cartoon of a house&#10;&#10;Description automatically generated">
              <a:extLst>
                <a:ext uri="{FF2B5EF4-FFF2-40B4-BE49-F238E27FC236}">
                  <a16:creationId xmlns:a16="http://schemas.microsoft.com/office/drawing/2014/main" id="{22C07E7A-17C2-7725-AA99-1994D97C7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2634651"/>
              <a:ext cx="444007" cy="402124"/>
            </a:xfrm>
            <a:prstGeom prst="rect">
              <a:avLst/>
            </a:prstGeom>
          </p:spPr>
        </p:pic>
        <p:pic>
          <p:nvPicPr>
            <p:cNvPr id="18" name="Picture 17" descr="A cartoon of a house&#10;&#10;Description automatically generated">
              <a:extLst>
                <a:ext uri="{FF2B5EF4-FFF2-40B4-BE49-F238E27FC236}">
                  <a16:creationId xmlns:a16="http://schemas.microsoft.com/office/drawing/2014/main" id="{7A0AFAF1-7B93-2C00-02B9-BFBD88C1A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395" y="2169500"/>
              <a:ext cx="444007" cy="402124"/>
            </a:xfrm>
            <a:prstGeom prst="rect">
              <a:avLst/>
            </a:prstGeom>
          </p:spPr>
        </p:pic>
        <p:pic>
          <p:nvPicPr>
            <p:cNvPr id="20" name="Picture 19" descr="A cartoon of a house&#10;&#10;Description automatically generated">
              <a:extLst>
                <a:ext uri="{FF2B5EF4-FFF2-40B4-BE49-F238E27FC236}">
                  <a16:creationId xmlns:a16="http://schemas.microsoft.com/office/drawing/2014/main" id="{B27AAF1F-503E-3E82-740E-FBC3BA30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9533" y="2500427"/>
              <a:ext cx="444007" cy="402124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4D26B551-95DE-81DF-3995-E1E008252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391" y="1723605"/>
              <a:ext cx="444007" cy="4021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7728D-C425-F911-DBB9-4106ED98536A}"/>
                  </a:ext>
                </a:extLst>
              </p:cNvPr>
              <p:cNvSpPr txBox="1"/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97728D-C425-F911-DBB9-4106ED985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blipFill>
                <a:blip r:embed="rId3"/>
                <a:stretch>
                  <a:fillRect l="-3175" t="-1220" b="-1463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03EA7E6-5F99-986C-BB68-E7588419C1B8}"/>
              </a:ext>
            </a:extLst>
          </p:cNvPr>
          <p:cNvSpPr txBox="1"/>
          <p:nvPr/>
        </p:nvSpPr>
        <p:spPr>
          <a:xfrm>
            <a:off x="613496" y="5283561"/>
            <a:ext cx="4222101" cy="861774"/>
          </a:xfrm>
          <a:custGeom>
            <a:avLst/>
            <a:gdLst>
              <a:gd name="csX0" fmla="*/ 0 w 4222101"/>
              <a:gd name="csY0" fmla="*/ 0 h 861774"/>
              <a:gd name="csX1" fmla="*/ 612205 w 4222101"/>
              <a:gd name="csY1" fmla="*/ 0 h 861774"/>
              <a:gd name="csX2" fmla="*/ 1224409 w 4222101"/>
              <a:gd name="csY2" fmla="*/ 0 h 861774"/>
              <a:gd name="csX3" fmla="*/ 1794393 w 4222101"/>
              <a:gd name="csY3" fmla="*/ 0 h 861774"/>
              <a:gd name="csX4" fmla="*/ 2322156 w 4222101"/>
              <a:gd name="csY4" fmla="*/ 0 h 861774"/>
              <a:gd name="csX5" fmla="*/ 2765476 w 4222101"/>
              <a:gd name="csY5" fmla="*/ 0 h 861774"/>
              <a:gd name="csX6" fmla="*/ 3208797 w 4222101"/>
              <a:gd name="csY6" fmla="*/ 0 h 861774"/>
              <a:gd name="csX7" fmla="*/ 3652117 w 4222101"/>
              <a:gd name="csY7" fmla="*/ 0 h 861774"/>
              <a:gd name="csX8" fmla="*/ 4222101 w 4222101"/>
              <a:gd name="csY8" fmla="*/ 0 h 861774"/>
              <a:gd name="csX9" fmla="*/ 4222101 w 4222101"/>
              <a:gd name="csY9" fmla="*/ 448122 h 861774"/>
              <a:gd name="csX10" fmla="*/ 4222101 w 4222101"/>
              <a:gd name="csY10" fmla="*/ 861774 h 861774"/>
              <a:gd name="csX11" fmla="*/ 3821001 w 4222101"/>
              <a:gd name="csY11" fmla="*/ 861774 h 861774"/>
              <a:gd name="csX12" fmla="*/ 3377681 w 4222101"/>
              <a:gd name="csY12" fmla="*/ 861774 h 861774"/>
              <a:gd name="csX13" fmla="*/ 2765476 w 4222101"/>
              <a:gd name="csY13" fmla="*/ 861774 h 861774"/>
              <a:gd name="csX14" fmla="*/ 2153272 w 4222101"/>
              <a:gd name="csY14" fmla="*/ 861774 h 861774"/>
              <a:gd name="csX15" fmla="*/ 1583288 w 4222101"/>
              <a:gd name="csY15" fmla="*/ 861774 h 861774"/>
              <a:gd name="csX16" fmla="*/ 1097746 w 4222101"/>
              <a:gd name="csY16" fmla="*/ 861774 h 861774"/>
              <a:gd name="csX17" fmla="*/ 527763 w 4222101"/>
              <a:gd name="csY17" fmla="*/ 861774 h 861774"/>
              <a:gd name="csX18" fmla="*/ 0 w 4222101"/>
              <a:gd name="csY18" fmla="*/ 861774 h 861774"/>
              <a:gd name="csX19" fmla="*/ 0 w 4222101"/>
              <a:gd name="csY19" fmla="*/ 439505 h 861774"/>
              <a:gd name="csX20" fmla="*/ 0 w 4222101"/>
              <a:gd name="csY20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222101" h="861774" extrusionOk="0">
                <a:moveTo>
                  <a:pt x="0" y="0"/>
                </a:moveTo>
                <a:cubicBezTo>
                  <a:pt x="207036" y="-29582"/>
                  <a:pt x="427371" y="884"/>
                  <a:pt x="612205" y="0"/>
                </a:cubicBezTo>
                <a:cubicBezTo>
                  <a:pt x="797040" y="-884"/>
                  <a:pt x="1086232" y="69901"/>
                  <a:pt x="1224409" y="0"/>
                </a:cubicBezTo>
                <a:cubicBezTo>
                  <a:pt x="1362586" y="-69901"/>
                  <a:pt x="1643250" y="63956"/>
                  <a:pt x="1794393" y="0"/>
                </a:cubicBezTo>
                <a:cubicBezTo>
                  <a:pt x="1945536" y="-63956"/>
                  <a:pt x="2155834" y="13377"/>
                  <a:pt x="2322156" y="0"/>
                </a:cubicBezTo>
                <a:cubicBezTo>
                  <a:pt x="2488478" y="-13377"/>
                  <a:pt x="2590138" y="13070"/>
                  <a:pt x="2765476" y="0"/>
                </a:cubicBezTo>
                <a:cubicBezTo>
                  <a:pt x="2940814" y="-13070"/>
                  <a:pt x="3059894" y="28776"/>
                  <a:pt x="3208797" y="0"/>
                </a:cubicBezTo>
                <a:cubicBezTo>
                  <a:pt x="3357700" y="-28776"/>
                  <a:pt x="3538191" y="12212"/>
                  <a:pt x="3652117" y="0"/>
                </a:cubicBezTo>
                <a:cubicBezTo>
                  <a:pt x="3766043" y="-12212"/>
                  <a:pt x="3990823" y="45604"/>
                  <a:pt x="4222101" y="0"/>
                </a:cubicBezTo>
                <a:cubicBezTo>
                  <a:pt x="4260692" y="221970"/>
                  <a:pt x="4179486" y="347530"/>
                  <a:pt x="4222101" y="448122"/>
                </a:cubicBezTo>
                <a:cubicBezTo>
                  <a:pt x="4264716" y="548714"/>
                  <a:pt x="4176985" y="741709"/>
                  <a:pt x="4222101" y="861774"/>
                </a:cubicBezTo>
                <a:cubicBezTo>
                  <a:pt x="4026180" y="908887"/>
                  <a:pt x="3949563" y="854601"/>
                  <a:pt x="3821001" y="861774"/>
                </a:cubicBezTo>
                <a:cubicBezTo>
                  <a:pt x="3692439" y="868947"/>
                  <a:pt x="3527080" y="820296"/>
                  <a:pt x="3377681" y="861774"/>
                </a:cubicBezTo>
                <a:cubicBezTo>
                  <a:pt x="3228282" y="903252"/>
                  <a:pt x="3009277" y="797622"/>
                  <a:pt x="2765476" y="861774"/>
                </a:cubicBezTo>
                <a:cubicBezTo>
                  <a:pt x="2521675" y="925926"/>
                  <a:pt x="2350227" y="797633"/>
                  <a:pt x="2153272" y="861774"/>
                </a:cubicBezTo>
                <a:cubicBezTo>
                  <a:pt x="1956317" y="925915"/>
                  <a:pt x="1832013" y="861213"/>
                  <a:pt x="1583288" y="861774"/>
                </a:cubicBezTo>
                <a:cubicBezTo>
                  <a:pt x="1334563" y="862335"/>
                  <a:pt x="1241566" y="817560"/>
                  <a:pt x="1097746" y="861774"/>
                </a:cubicBezTo>
                <a:cubicBezTo>
                  <a:pt x="953926" y="905988"/>
                  <a:pt x="707035" y="844341"/>
                  <a:pt x="527763" y="861774"/>
                </a:cubicBezTo>
                <a:cubicBezTo>
                  <a:pt x="348491" y="879207"/>
                  <a:pt x="189093" y="816628"/>
                  <a:pt x="0" y="861774"/>
                </a:cubicBezTo>
                <a:cubicBezTo>
                  <a:pt x="-20715" y="716918"/>
                  <a:pt x="21744" y="615894"/>
                  <a:pt x="0" y="439505"/>
                </a:cubicBezTo>
                <a:cubicBezTo>
                  <a:pt x="-21744" y="263116"/>
                  <a:pt x="35033" y="16582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3</a:t>
            </a:r>
            <a:r>
              <a:rPr lang="en-PH" sz="2500" dirty="0"/>
              <a:t>: Get the </a:t>
            </a:r>
            <a:r>
              <a:rPr lang="en-PH" sz="2500" b="1" dirty="0"/>
              <a:t>eigenvectors</a:t>
            </a:r>
            <a:r>
              <a:rPr lang="en-PH" sz="2500" dirty="0"/>
              <a:t> and </a:t>
            </a:r>
            <a:r>
              <a:rPr lang="en-PH" sz="2500" b="1" dirty="0"/>
              <a:t>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F8681C-EA34-CF96-9B68-244BE710D1DE}"/>
                  </a:ext>
                </a:extLst>
              </p:cNvPr>
              <p:cNvSpPr txBox="1"/>
              <p:nvPr/>
            </p:nvSpPr>
            <p:spPr>
              <a:xfrm>
                <a:off x="9754854" y="4145669"/>
                <a:ext cx="890885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F8681C-EA34-CF96-9B68-244BE710D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854" y="4145669"/>
                <a:ext cx="890885" cy="1022459"/>
              </a:xfrm>
              <a:prstGeom prst="rect">
                <a:avLst/>
              </a:prstGeom>
              <a:blipFill>
                <a:blip r:embed="rId4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B0E4C7-0DFC-E456-6D7B-EB030AEE8E1E}"/>
                  </a:ext>
                </a:extLst>
              </p:cNvPr>
              <p:cNvSpPr txBox="1"/>
              <p:nvPr/>
            </p:nvSpPr>
            <p:spPr>
              <a:xfrm>
                <a:off x="10645739" y="4145668"/>
                <a:ext cx="1274003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B0E4C7-0DFC-E456-6D7B-EB030AEE8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39" y="4145668"/>
                <a:ext cx="1274003" cy="1022459"/>
              </a:xfrm>
              <a:prstGeom prst="rect">
                <a:avLst/>
              </a:prstGeom>
              <a:blipFill>
                <a:blip r:embed="rId5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2B669-F3D3-DCA3-E5D0-7CBCBE2FA2C0}"/>
                  </a:ext>
                </a:extLst>
              </p:cNvPr>
              <p:cNvSpPr txBox="1"/>
              <p:nvPr/>
            </p:nvSpPr>
            <p:spPr>
              <a:xfrm>
                <a:off x="9900641" y="5556258"/>
                <a:ext cx="67165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52B669-F3D3-DCA3-E5D0-7CBCBE2FA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641" y="5556258"/>
                <a:ext cx="671659" cy="615553"/>
              </a:xfrm>
              <a:prstGeom prst="rect">
                <a:avLst/>
              </a:prstGeom>
              <a:blipFill>
                <a:blip r:embed="rId6"/>
                <a:stretch>
                  <a:fillRect l="-18519" r="-16667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9F72EC-5D35-76BE-9026-68971319E858}"/>
                  </a:ext>
                </a:extLst>
              </p:cNvPr>
              <p:cNvSpPr txBox="1"/>
              <p:nvPr/>
            </p:nvSpPr>
            <p:spPr>
              <a:xfrm>
                <a:off x="11088776" y="5556258"/>
                <a:ext cx="387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9F72EC-5D35-76BE-9026-68971319E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776" y="5556258"/>
                <a:ext cx="387927" cy="615553"/>
              </a:xfrm>
              <a:prstGeom prst="rect">
                <a:avLst/>
              </a:prstGeom>
              <a:blipFill>
                <a:blip r:embed="rId7"/>
                <a:stretch>
                  <a:fillRect l="-32258" r="-29032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5FCD17F-682A-88CE-8EB3-5378394BA402}"/>
              </a:ext>
            </a:extLst>
          </p:cNvPr>
          <p:cNvSpPr txBox="1"/>
          <p:nvPr/>
        </p:nvSpPr>
        <p:spPr>
          <a:xfrm>
            <a:off x="7641555" y="4306353"/>
            <a:ext cx="1825291" cy="861774"/>
          </a:xfrm>
          <a:custGeom>
            <a:avLst/>
            <a:gdLst>
              <a:gd name="csX0" fmla="*/ 0 w 1825291"/>
              <a:gd name="csY0" fmla="*/ 0 h 861774"/>
              <a:gd name="csX1" fmla="*/ 492829 w 1825291"/>
              <a:gd name="csY1" fmla="*/ 0 h 861774"/>
              <a:gd name="csX2" fmla="*/ 985657 w 1825291"/>
              <a:gd name="csY2" fmla="*/ 0 h 861774"/>
              <a:gd name="csX3" fmla="*/ 1825291 w 1825291"/>
              <a:gd name="csY3" fmla="*/ 0 h 861774"/>
              <a:gd name="csX4" fmla="*/ 1825291 w 1825291"/>
              <a:gd name="csY4" fmla="*/ 430887 h 861774"/>
              <a:gd name="csX5" fmla="*/ 1825291 w 1825291"/>
              <a:gd name="csY5" fmla="*/ 861774 h 861774"/>
              <a:gd name="csX6" fmla="*/ 1423727 w 1825291"/>
              <a:gd name="csY6" fmla="*/ 861774 h 861774"/>
              <a:gd name="csX7" fmla="*/ 930898 w 1825291"/>
              <a:gd name="csY7" fmla="*/ 861774 h 861774"/>
              <a:gd name="csX8" fmla="*/ 492829 w 1825291"/>
              <a:gd name="csY8" fmla="*/ 861774 h 861774"/>
              <a:gd name="csX9" fmla="*/ 0 w 1825291"/>
              <a:gd name="csY9" fmla="*/ 861774 h 861774"/>
              <a:gd name="csX10" fmla="*/ 0 w 1825291"/>
              <a:gd name="csY10" fmla="*/ 448122 h 861774"/>
              <a:gd name="csX11" fmla="*/ 0 w 1825291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25291" h="861774" extrusionOk="0">
                <a:moveTo>
                  <a:pt x="0" y="0"/>
                </a:moveTo>
                <a:cubicBezTo>
                  <a:pt x="123808" y="-52086"/>
                  <a:pt x="369379" y="28087"/>
                  <a:pt x="492829" y="0"/>
                </a:cubicBezTo>
                <a:cubicBezTo>
                  <a:pt x="616279" y="-28087"/>
                  <a:pt x="886288" y="39793"/>
                  <a:pt x="985657" y="0"/>
                </a:cubicBezTo>
                <a:cubicBezTo>
                  <a:pt x="1085026" y="-39793"/>
                  <a:pt x="1647405" y="32463"/>
                  <a:pt x="1825291" y="0"/>
                </a:cubicBezTo>
                <a:cubicBezTo>
                  <a:pt x="1841912" y="203299"/>
                  <a:pt x="1809353" y="268535"/>
                  <a:pt x="1825291" y="430887"/>
                </a:cubicBezTo>
                <a:cubicBezTo>
                  <a:pt x="1841229" y="593239"/>
                  <a:pt x="1803946" y="713953"/>
                  <a:pt x="1825291" y="861774"/>
                </a:cubicBezTo>
                <a:cubicBezTo>
                  <a:pt x="1646867" y="897257"/>
                  <a:pt x="1615856" y="836332"/>
                  <a:pt x="1423727" y="861774"/>
                </a:cubicBezTo>
                <a:cubicBezTo>
                  <a:pt x="1231598" y="887216"/>
                  <a:pt x="1120910" y="837204"/>
                  <a:pt x="930898" y="861774"/>
                </a:cubicBezTo>
                <a:cubicBezTo>
                  <a:pt x="740886" y="886344"/>
                  <a:pt x="631598" y="832032"/>
                  <a:pt x="492829" y="861774"/>
                </a:cubicBezTo>
                <a:cubicBezTo>
                  <a:pt x="354060" y="891516"/>
                  <a:pt x="215849" y="806865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Eigenvector</a:t>
            </a:r>
          </a:p>
          <a:p>
            <a:r>
              <a:rPr lang="en-PH" sz="2500" dirty="0"/>
              <a:t>(direction)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80143-350B-0559-E868-48BF81D8B38F}"/>
              </a:ext>
            </a:extLst>
          </p:cNvPr>
          <p:cNvSpPr txBox="1"/>
          <p:nvPr/>
        </p:nvSpPr>
        <p:spPr>
          <a:xfrm>
            <a:off x="7594199" y="5536518"/>
            <a:ext cx="1899579" cy="861774"/>
          </a:xfrm>
          <a:custGeom>
            <a:avLst/>
            <a:gdLst>
              <a:gd name="csX0" fmla="*/ 0 w 1899579"/>
              <a:gd name="csY0" fmla="*/ 0 h 861774"/>
              <a:gd name="csX1" fmla="*/ 512886 w 1899579"/>
              <a:gd name="csY1" fmla="*/ 0 h 861774"/>
              <a:gd name="csX2" fmla="*/ 1025773 w 1899579"/>
              <a:gd name="csY2" fmla="*/ 0 h 861774"/>
              <a:gd name="csX3" fmla="*/ 1899579 w 1899579"/>
              <a:gd name="csY3" fmla="*/ 0 h 861774"/>
              <a:gd name="csX4" fmla="*/ 1899579 w 1899579"/>
              <a:gd name="csY4" fmla="*/ 430887 h 861774"/>
              <a:gd name="csX5" fmla="*/ 1899579 w 1899579"/>
              <a:gd name="csY5" fmla="*/ 861774 h 861774"/>
              <a:gd name="csX6" fmla="*/ 1481672 w 1899579"/>
              <a:gd name="csY6" fmla="*/ 861774 h 861774"/>
              <a:gd name="csX7" fmla="*/ 968785 w 1899579"/>
              <a:gd name="csY7" fmla="*/ 861774 h 861774"/>
              <a:gd name="csX8" fmla="*/ 512886 w 1899579"/>
              <a:gd name="csY8" fmla="*/ 861774 h 861774"/>
              <a:gd name="csX9" fmla="*/ 0 w 1899579"/>
              <a:gd name="csY9" fmla="*/ 861774 h 861774"/>
              <a:gd name="csX10" fmla="*/ 0 w 1899579"/>
              <a:gd name="csY10" fmla="*/ 448122 h 861774"/>
              <a:gd name="csX11" fmla="*/ 0 w 1899579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99579" h="861774" extrusionOk="0">
                <a:moveTo>
                  <a:pt x="0" y="0"/>
                </a:moveTo>
                <a:cubicBezTo>
                  <a:pt x="126173" y="-57267"/>
                  <a:pt x="342598" y="915"/>
                  <a:pt x="512886" y="0"/>
                </a:cubicBezTo>
                <a:cubicBezTo>
                  <a:pt x="683174" y="-915"/>
                  <a:pt x="901775" y="33149"/>
                  <a:pt x="1025773" y="0"/>
                </a:cubicBezTo>
                <a:cubicBezTo>
                  <a:pt x="1149771" y="-33149"/>
                  <a:pt x="1692957" y="65561"/>
                  <a:pt x="1899579" y="0"/>
                </a:cubicBezTo>
                <a:cubicBezTo>
                  <a:pt x="1916200" y="203299"/>
                  <a:pt x="1883641" y="268535"/>
                  <a:pt x="1899579" y="430887"/>
                </a:cubicBezTo>
                <a:cubicBezTo>
                  <a:pt x="1915517" y="593239"/>
                  <a:pt x="1878234" y="713953"/>
                  <a:pt x="1899579" y="861774"/>
                </a:cubicBezTo>
                <a:cubicBezTo>
                  <a:pt x="1727704" y="885877"/>
                  <a:pt x="1601433" y="841209"/>
                  <a:pt x="1481672" y="861774"/>
                </a:cubicBezTo>
                <a:cubicBezTo>
                  <a:pt x="1361911" y="882339"/>
                  <a:pt x="1170006" y="847266"/>
                  <a:pt x="968785" y="861774"/>
                </a:cubicBezTo>
                <a:cubicBezTo>
                  <a:pt x="767564" y="876282"/>
                  <a:pt x="625671" y="836148"/>
                  <a:pt x="512886" y="861774"/>
                </a:cubicBezTo>
                <a:cubicBezTo>
                  <a:pt x="400101" y="887400"/>
                  <a:pt x="194207" y="804808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Eigenvalues(magnitude)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2D2231-ACAA-7A7A-028B-111F4E934FEF}"/>
              </a:ext>
            </a:extLst>
          </p:cNvPr>
          <p:cNvCxnSpPr>
            <a:cxnSpLocks/>
          </p:cNvCxnSpPr>
          <p:nvPr/>
        </p:nvCxnSpPr>
        <p:spPr>
          <a:xfrm flipV="1">
            <a:off x="6188533" y="1720007"/>
            <a:ext cx="2346579" cy="13311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BE0653-1141-9DFC-D0BB-A4723FAC44C2}"/>
              </a:ext>
            </a:extLst>
          </p:cNvPr>
          <p:cNvCxnSpPr>
            <a:cxnSpLocks/>
          </p:cNvCxnSpPr>
          <p:nvPr/>
        </p:nvCxnSpPr>
        <p:spPr>
          <a:xfrm flipH="1" flipV="1">
            <a:off x="5650806" y="2459755"/>
            <a:ext cx="460559" cy="5914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28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8" grpId="0"/>
      <p:bldP spid="11" grpId="0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023416-D6B9-1E51-4915-3CD18501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D5D26BF-E7AC-4C03-727C-9D87E9AE7494}"/>
              </a:ext>
            </a:extLst>
          </p:cNvPr>
          <p:cNvCxnSpPr>
            <a:cxnSpLocks/>
          </p:cNvCxnSpPr>
          <p:nvPr/>
        </p:nvCxnSpPr>
        <p:spPr>
          <a:xfrm>
            <a:off x="2084762" y="5772150"/>
            <a:ext cx="913130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133114-39A0-01EA-36F4-B08C543D2E67}"/>
              </a:ext>
            </a:extLst>
          </p:cNvPr>
          <p:cNvCxnSpPr>
            <a:cxnSpLocks/>
          </p:cNvCxnSpPr>
          <p:nvPr/>
        </p:nvCxnSpPr>
        <p:spPr>
          <a:xfrm flipV="1">
            <a:off x="2084762" y="492482"/>
            <a:ext cx="0" cy="531776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F3B2AB-FDBF-4BB8-1239-2C05BCA0DFA1}"/>
              </a:ext>
            </a:extLst>
          </p:cNvPr>
          <p:cNvSpPr txBox="1"/>
          <p:nvPr/>
        </p:nvSpPr>
        <p:spPr>
          <a:xfrm>
            <a:off x="6077948" y="6249204"/>
            <a:ext cx="28554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Number of Rooms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9E478-C47B-B92F-2C0B-32342840DCD6}"/>
              </a:ext>
            </a:extLst>
          </p:cNvPr>
          <p:cNvSpPr txBox="1"/>
          <p:nvPr/>
        </p:nvSpPr>
        <p:spPr>
          <a:xfrm rot="16200000">
            <a:off x="477037" y="2912839"/>
            <a:ext cx="863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Size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917F1B-51B2-116D-9492-064D948D472F}"/>
              </a:ext>
            </a:extLst>
          </p:cNvPr>
          <p:cNvSpPr txBox="1"/>
          <p:nvPr/>
        </p:nvSpPr>
        <p:spPr>
          <a:xfrm>
            <a:off x="3603631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2ABFAA-0021-6590-2DE6-76405A16599C}"/>
              </a:ext>
            </a:extLst>
          </p:cNvPr>
          <p:cNvSpPr txBox="1"/>
          <p:nvPr/>
        </p:nvSpPr>
        <p:spPr>
          <a:xfrm>
            <a:off x="556092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DFA62E-FC3E-3D74-2C14-0B871F26D6F6}"/>
              </a:ext>
            </a:extLst>
          </p:cNvPr>
          <p:cNvSpPr txBox="1"/>
          <p:nvPr/>
        </p:nvSpPr>
        <p:spPr>
          <a:xfrm>
            <a:off x="719016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CCF180-27AA-F559-CB07-8E764CF06AA0}"/>
              </a:ext>
            </a:extLst>
          </p:cNvPr>
          <p:cNvSpPr txBox="1"/>
          <p:nvPr/>
        </p:nvSpPr>
        <p:spPr>
          <a:xfrm>
            <a:off x="8573572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66515F-EDF5-1D56-E9AB-E1E1C06D5F94}"/>
              </a:ext>
            </a:extLst>
          </p:cNvPr>
          <p:cNvSpPr txBox="1"/>
          <p:nvPr/>
        </p:nvSpPr>
        <p:spPr>
          <a:xfrm>
            <a:off x="10079897" y="5772150"/>
            <a:ext cx="438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187225-8D25-61CF-8D0C-65A3606C1348}"/>
              </a:ext>
            </a:extLst>
          </p:cNvPr>
          <p:cNvSpPr txBox="1"/>
          <p:nvPr/>
        </p:nvSpPr>
        <p:spPr>
          <a:xfrm>
            <a:off x="1302055" y="4248806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100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D939A6-F236-8F75-6A8A-0EDAF1019C71}"/>
              </a:ext>
            </a:extLst>
          </p:cNvPr>
          <p:cNvSpPr txBox="1"/>
          <p:nvPr/>
        </p:nvSpPr>
        <p:spPr>
          <a:xfrm>
            <a:off x="1294490" y="3288827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5342128-C8D0-0960-A5F9-D446A453C736}"/>
              </a:ext>
            </a:extLst>
          </p:cNvPr>
          <p:cNvSpPr txBox="1"/>
          <p:nvPr/>
        </p:nvSpPr>
        <p:spPr>
          <a:xfrm>
            <a:off x="1302055" y="2323485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300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AD062AC-8972-8755-311A-4BB667C3EEA1}"/>
              </a:ext>
            </a:extLst>
          </p:cNvPr>
          <p:cNvSpPr txBox="1"/>
          <p:nvPr/>
        </p:nvSpPr>
        <p:spPr>
          <a:xfrm>
            <a:off x="1302055" y="1366442"/>
            <a:ext cx="7864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/>
              <a:t>400</a:t>
            </a:r>
          </a:p>
        </p:txBody>
      </p:sp>
      <p:pic>
        <p:nvPicPr>
          <p:cNvPr id="2" name="Picture 1" descr="A cartoon of a house&#10;&#10;Description automatically generated">
            <a:extLst>
              <a:ext uri="{FF2B5EF4-FFF2-40B4-BE49-F238E27FC236}">
                <a16:creationId xmlns:a16="http://schemas.microsoft.com/office/drawing/2014/main" id="{C380A2D6-48DF-3951-4CDA-F13051DC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179" y="4642486"/>
            <a:ext cx="720000" cy="72000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artoon of a house&#10;&#10;Description automatically generated">
            <a:extLst>
              <a:ext uri="{FF2B5EF4-FFF2-40B4-BE49-F238E27FC236}">
                <a16:creationId xmlns:a16="http://schemas.microsoft.com/office/drawing/2014/main" id="{BF4A6D72-37A7-35C1-1165-4E090F4F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88" y="3719571"/>
            <a:ext cx="828000" cy="82800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cartoon of a house&#10;&#10;Description automatically generated">
            <a:extLst>
              <a:ext uri="{FF2B5EF4-FFF2-40B4-BE49-F238E27FC236}">
                <a16:creationId xmlns:a16="http://schemas.microsoft.com/office/drawing/2014/main" id="{EEF04F19-F124-E80A-0B09-5FE882C4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73" y="292500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808B9FB6-0FB8-5AB4-E3F8-B56E463A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846" y="2202012"/>
            <a:ext cx="1188000" cy="1188000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A cartoon of a house&#10;&#10;Description automatically generated">
            <a:extLst>
              <a:ext uri="{FF2B5EF4-FFF2-40B4-BE49-F238E27FC236}">
                <a16:creationId xmlns:a16="http://schemas.microsoft.com/office/drawing/2014/main" id="{93C3FEC7-6543-ECDD-48F5-55CAE6A7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19" y="1285950"/>
            <a:ext cx="1620000" cy="1620000"/>
          </a:xfrm>
          <a:prstGeom prst="rect">
            <a:avLst/>
          </a:prstGeom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1CBF3-CAF7-6051-888F-89D268E49561}"/>
              </a:ext>
            </a:extLst>
          </p:cNvPr>
          <p:cNvCxnSpPr>
            <a:cxnSpLocks/>
          </p:cNvCxnSpPr>
          <p:nvPr/>
        </p:nvCxnSpPr>
        <p:spPr>
          <a:xfrm flipV="1">
            <a:off x="2088544" y="1788316"/>
            <a:ext cx="9433172" cy="39457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4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69" grpId="0"/>
      <p:bldP spid="70" grpId="0"/>
      <p:bldP spid="71" grpId="0"/>
      <p:bldP spid="72" grpId="0"/>
      <p:bldP spid="73" grpId="0"/>
      <p:bldP spid="75" grpId="0"/>
      <p:bldP spid="76" grpId="0"/>
      <p:bldP spid="77" grpId="0"/>
      <p:bldP spid="7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5D1173-9014-26BB-4354-45E13FB1B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B6801F6-ACA3-8B24-9176-6772B7DE1520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E41704-30FB-3C2B-7BBC-4EC223B5C0C0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A3C68F-32E0-6B54-1B57-121137610F0E}"/>
              </a:ext>
            </a:extLst>
          </p:cNvPr>
          <p:cNvGrpSpPr/>
          <p:nvPr/>
        </p:nvGrpSpPr>
        <p:grpSpPr>
          <a:xfrm>
            <a:off x="4272659" y="1846021"/>
            <a:ext cx="3646682" cy="2460332"/>
            <a:chOff x="4316858" y="1723605"/>
            <a:chExt cx="3646682" cy="2460332"/>
          </a:xfrm>
        </p:grpSpPr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06B1C665-F6CE-A1AC-03CC-87A4BE958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858" y="3237837"/>
              <a:ext cx="444007" cy="402124"/>
            </a:xfrm>
            <a:prstGeom prst="rect">
              <a:avLst/>
            </a:prstGeom>
          </p:spPr>
        </p:pic>
        <p:pic>
          <p:nvPicPr>
            <p:cNvPr id="9" name="Picture 8" descr="A cartoon of a house&#10;&#10;Description automatically generated">
              <a:extLst>
                <a:ext uri="{FF2B5EF4-FFF2-40B4-BE49-F238E27FC236}">
                  <a16:creationId xmlns:a16="http://schemas.microsoft.com/office/drawing/2014/main" id="{7F6381FB-170B-79A8-6824-ECD12840E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3996" y="2835713"/>
              <a:ext cx="444007" cy="402124"/>
            </a:xfrm>
            <a:prstGeom prst="rect">
              <a:avLst/>
            </a:prstGeom>
          </p:spPr>
        </p:pic>
        <p:pic>
          <p:nvPicPr>
            <p:cNvPr id="10" name="Picture 9" descr="A cartoon of a house&#10;&#10;Description automatically generated">
              <a:extLst>
                <a:ext uri="{FF2B5EF4-FFF2-40B4-BE49-F238E27FC236}">
                  <a16:creationId xmlns:a16="http://schemas.microsoft.com/office/drawing/2014/main" id="{247F000A-61C4-7ABE-6369-BD332E0E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8810" y="2337339"/>
              <a:ext cx="444007" cy="402124"/>
            </a:xfrm>
            <a:prstGeom prst="rect">
              <a:avLst/>
            </a:prstGeom>
          </p:spPr>
        </p:pic>
        <p:pic>
          <p:nvPicPr>
            <p:cNvPr id="13" name="Picture 12" descr="A cartoon of a house&#10;&#10;Description automatically generated">
              <a:extLst>
                <a:ext uri="{FF2B5EF4-FFF2-40B4-BE49-F238E27FC236}">
                  <a16:creationId xmlns:a16="http://schemas.microsoft.com/office/drawing/2014/main" id="{FE69D1C5-E241-71F2-D45E-221E8F30C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8861" y="3781813"/>
              <a:ext cx="444007" cy="402124"/>
            </a:xfrm>
            <a:prstGeom prst="rect">
              <a:avLst/>
            </a:prstGeom>
          </p:spPr>
        </p:pic>
        <p:pic>
          <p:nvPicPr>
            <p:cNvPr id="14" name="Picture 13" descr="A cartoon of a house&#10;&#10;Description automatically generated">
              <a:extLst>
                <a:ext uri="{FF2B5EF4-FFF2-40B4-BE49-F238E27FC236}">
                  <a16:creationId xmlns:a16="http://schemas.microsoft.com/office/drawing/2014/main" id="{B56FDAE7-81E3-70E9-D9A9-F212E059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145" y="3115600"/>
              <a:ext cx="444007" cy="402124"/>
            </a:xfrm>
            <a:prstGeom prst="rect">
              <a:avLst/>
            </a:prstGeom>
          </p:spPr>
        </p:pic>
        <p:pic>
          <p:nvPicPr>
            <p:cNvPr id="16" name="Picture 15" descr="A cartoon of a house&#10;&#10;Description automatically generated">
              <a:extLst>
                <a:ext uri="{FF2B5EF4-FFF2-40B4-BE49-F238E27FC236}">
                  <a16:creationId xmlns:a16="http://schemas.microsoft.com/office/drawing/2014/main" id="{3FEF847C-4678-B7CD-84F6-59F894358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3450886"/>
              <a:ext cx="444007" cy="402124"/>
            </a:xfrm>
            <a:prstGeom prst="rect">
              <a:avLst/>
            </a:prstGeom>
          </p:spPr>
        </p:pic>
        <p:pic>
          <p:nvPicPr>
            <p:cNvPr id="17" name="Picture 16" descr="A cartoon of a house&#10;&#10;Description automatically generated">
              <a:extLst>
                <a:ext uri="{FF2B5EF4-FFF2-40B4-BE49-F238E27FC236}">
                  <a16:creationId xmlns:a16="http://schemas.microsoft.com/office/drawing/2014/main" id="{14890F5F-505F-7521-9303-B6B1A58B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50998" y="2634651"/>
              <a:ext cx="444007" cy="402124"/>
            </a:xfrm>
            <a:prstGeom prst="rect">
              <a:avLst/>
            </a:prstGeom>
          </p:spPr>
        </p:pic>
        <p:pic>
          <p:nvPicPr>
            <p:cNvPr id="18" name="Picture 17" descr="A cartoon of a house&#10;&#10;Description automatically generated">
              <a:extLst>
                <a:ext uri="{FF2B5EF4-FFF2-40B4-BE49-F238E27FC236}">
                  <a16:creationId xmlns:a16="http://schemas.microsoft.com/office/drawing/2014/main" id="{BB2114FA-7C86-1E82-58D1-F8380E8C6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2395" y="2169500"/>
              <a:ext cx="444007" cy="402124"/>
            </a:xfrm>
            <a:prstGeom prst="rect">
              <a:avLst/>
            </a:prstGeom>
          </p:spPr>
        </p:pic>
        <p:pic>
          <p:nvPicPr>
            <p:cNvPr id="20" name="Picture 19" descr="A cartoon of a house&#10;&#10;Description automatically generated">
              <a:extLst>
                <a:ext uri="{FF2B5EF4-FFF2-40B4-BE49-F238E27FC236}">
                  <a16:creationId xmlns:a16="http://schemas.microsoft.com/office/drawing/2014/main" id="{EA0CB6C7-A9D2-4B62-C48A-EDBD439AE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9533" y="2500427"/>
              <a:ext cx="444007" cy="402124"/>
            </a:xfrm>
            <a:prstGeom prst="rect">
              <a:avLst/>
            </a:prstGeom>
          </p:spPr>
        </p:pic>
        <p:pic>
          <p:nvPicPr>
            <p:cNvPr id="21" name="Picture 20" descr="A cartoon of a house&#10;&#10;Description automatically generated">
              <a:extLst>
                <a:ext uri="{FF2B5EF4-FFF2-40B4-BE49-F238E27FC236}">
                  <a16:creationId xmlns:a16="http://schemas.microsoft.com/office/drawing/2014/main" id="{4A2E37EC-E4E1-6189-3D92-725945B5A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391" y="1723605"/>
              <a:ext cx="444007" cy="4021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7C28D7-60B4-1230-94E2-230AE804C307}"/>
                  </a:ext>
                </a:extLst>
              </p:cNvPr>
              <p:cNvSpPr txBox="1"/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PH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4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PH" sz="4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7C28D7-60B4-1230-94E2-230AE804C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618" y="630287"/>
                <a:ext cx="4775382" cy="1026435"/>
              </a:xfrm>
              <a:prstGeom prst="rect">
                <a:avLst/>
              </a:prstGeom>
              <a:blipFill>
                <a:blip r:embed="rId3"/>
                <a:stretch>
                  <a:fillRect l="-3175" t="-1220" b="-1463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CCFB5FA-6BC2-5395-157B-4C6A11EB4189}"/>
              </a:ext>
            </a:extLst>
          </p:cNvPr>
          <p:cNvSpPr txBox="1"/>
          <p:nvPr/>
        </p:nvSpPr>
        <p:spPr>
          <a:xfrm>
            <a:off x="613496" y="5283561"/>
            <a:ext cx="4222101" cy="1246495"/>
          </a:xfrm>
          <a:custGeom>
            <a:avLst/>
            <a:gdLst>
              <a:gd name="csX0" fmla="*/ 0 w 4222101"/>
              <a:gd name="csY0" fmla="*/ 0 h 1246495"/>
              <a:gd name="csX1" fmla="*/ 612205 w 4222101"/>
              <a:gd name="csY1" fmla="*/ 0 h 1246495"/>
              <a:gd name="csX2" fmla="*/ 1224409 w 4222101"/>
              <a:gd name="csY2" fmla="*/ 0 h 1246495"/>
              <a:gd name="csX3" fmla="*/ 1794393 w 4222101"/>
              <a:gd name="csY3" fmla="*/ 0 h 1246495"/>
              <a:gd name="csX4" fmla="*/ 2322156 w 4222101"/>
              <a:gd name="csY4" fmla="*/ 0 h 1246495"/>
              <a:gd name="csX5" fmla="*/ 2765476 w 4222101"/>
              <a:gd name="csY5" fmla="*/ 0 h 1246495"/>
              <a:gd name="csX6" fmla="*/ 3208797 w 4222101"/>
              <a:gd name="csY6" fmla="*/ 0 h 1246495"/>
              <a:gd name="csX7" fmla="*/ 3652117 w 4222101"/>
              <a:gd name="csY7" fmla="*/ 0 h 1246495"/>
              <a:gd name="csX8" fmla="*/ 4222101 w 4222101"/>
              <a:gd name="csY8" fmla="*/ 0 h 1246495"/>
              <a:gd name="csX9" fmla="*/ 4222101 w 4222101"/>
              <a:gd name="csY9" fmla="*/ 440428 h 1246495"/>
              <a:gd name="csX10" fmla="*/ 4222101 w 4222101"/>
              <a:gd name="csY10" fmla="*/ 818532 h 1246495"/>
              <a:gd name="csX11" fmla="*/ 4222101 w 4222101"/>
              <a:gd name="csY11" fmla="*/ 1246495 h 1246495"/>
              <a:gd name="csX12" fmla="*/ 3821001 w 4222101"/>
              <a:gd name="csY12" fmla="*/ 1246495 h 1246495"/>
              <a:gd name="csX13" fmla="*/ 3208797 w 4222101"/>
              <a:gd name="csY13" fmla="*/ 1246495 h 1246495"/>
              <a:gd name="csX14" fmla="*/ 2596592 w 4222101"/>
              <a:gd name="csY14" fmla="*/ 1246495 h 1246495"/>
              <a:gd name="csX15" fmla="*/ 2026608 w 4222101"/>
              <a:gd name="csY15" fmla="*/ 1246495 h 1246495"/>
              <a:gd name="csX16" fmla="*/ 1541067 w 4222101"/>
              <a:gd name="csY16" fmla="*/ 1246495 h 1246495"/>
              <a:gd name="csX17" fmla="*/ 971083 w 4222101"/>
              <a:gd name="csY17" fmla="*/ 1246495 h 1246495"/>
              <a:gd name="csX18" fmla="*/ 0 w 4222101"/>
              <a:gd name="csY18" fmla="*/ 1246495 h 1246495"/>
              <a:gd name="csX19" fmla="*/ 0 w 4222101"/>
              <a:gd name="csY19" fmla="*/ 843462 h 1246495"/>
              <a:gd name="csX20" fmla="*/ 0 w 4222101"/>
              <a:gd name="csY20" fmla="*/ 427963 h 1246495"/>
              <a:gd name="csX21" fmla="*/ 0 w 4222101"/>
              <a:gd name="csY21" fmla="*/ 0 h 12464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222101" h="1246495" extrusionOk="0">
                <a:moveTo>
                  <a:pt x="0" y="0"/>
                </a:moveTo>
                <a:cubicBezTo>
                  <a:pt x="207036" y="-29582"/>
                  <a:pt x="427371" y="884"/>
                  <a:pt x="612205" y="0"/>
                </a:cubicBezTo>
                <a:cubicBezTo>
                  <a:pt x="797040" y="-884"/>
                  <a:pt x="1086232" y="69901"/>
                  <a:pt x="1224409" y="0"/>
                </a:cubicBezTo>
                <a:cubicBezTo>
                  <a:pt x="1362586" y="-69901"/>
                  <a:pt x="1643250" y="63956"/>
                  <a:pt x="1794393" y="0"/>
                </a:cubicBezTo>
                <a:cubicBezTo>
                  <a:pt x="1945536" y="-63956"/>
                  <a:pt x="2155834" y="13377"/>
                  <a:pt x="2322156" y="0"/>
                </a:cubicBezTo>
                <a:cubicBezTo>
                  <a:pt x="2488478" y="-13377"/>
                  <a:pt x="2590138" y="13070"/>
                  <a:pt x="2765476" y="0"/>
                </a:cubicBezTo>
                <a:cubicBezTo>
                  <a:pt x="2940814" y="-13070"/>
                  <a:pt x="3059894" y="28776"/>
                  <a:pt x="3208797" y="0"/>
                </a:cubicBezTo>
                <a:cubicBezTo>
                  <a:pt x="3357700" y="-28776"/>
                  <a:pt x="3538191" y="12212"/>
                  <a:pt x="3652117" y="0"/>
                </a:cubicBezTo>
                <a:cubicBezTo>
                  <a:pt x="3766043" y="-12212"/>
                  <a:pt x="3990823" y="45604"/>
                  <a:pt x="4222101" y="0"/>
                </a:cubicBezTo>
                <a:cubicBezTo>
                  <a:pt x="4239465" y="209551"/>
                  <a:pt x="4181880" y="243367"/>
                  <a:pt x="4222101" y="440428"/>
                </a:cubicBezTo>
                <a:cubicBezTo>
                  <a:pt x="4262322" y="637489"/>
                  <a:pt x="4204776" y="689276"/>
                  <a:pt x="4222101" y="818532"/>
                </a:cubicBezTo>
                <a:cubicBezTo>
                  <a:pt x="4239426" y="947788"/>
                  <a:pt x="4219216" y="1129850"/>
                  <a:pt x="4222101" y="1246495"/>
                </a:cubicBezTo>
                <a:cubicBezTo>
                  <a:pt x="4034129" y="1273098"/>
                  <a:pt x="3955442" y="1219050"/>
                  <a:pt x="3821001" y="1246495"/>
                </a:cubicBezTo>
                <a:cubicBezTo>
                  <a:pt x="3686560" y="1273940"/>
                  <a:pt x="3449952" y="1177146"/>
                  <a:pt x="3208797" y="1246495"/>
                </a:cubicBezTo>
                <a:cubicBezTo>
                  <a:pt x="2967642" y="1315844"/>
                  <a:pt x="2795109" y="1186393"/>
                  <a:pt x="2596592" y="1246495"/>
                </a:cubicBezTo>
                <a:cubicBezTo>
                  <a:pt x="2398076" y="1306597"/>
                  <a:pt x="2275333" y="1245934"/>
                  <a:pt x="2026608" y="1246495"/>
                </a:cubicBezTo>
                <a:cubicBezTo>
                  <a:pt x="1777883" y="1247056"/>
                  <a:pt x="1680068" y="1201254"/>
                  <a:pt x="1541067" y="1246495"/>
                </a:cubicBezTo>
                <a:cubicBezTo>
                  <a:pt x="1402066" y="1291736"/>
                  <a:pt x="1155913" y="1235966"/>
                  <a:pt x="971083" y="1246495"/>
                </a:cubicBezTo>
                <a:cubicBezTo>
                  <a:pt x="786253" y="1257024"/>
                  <a:pt x="348340" y="1195833"/>
                  <a:pt x="0" y="1246495"/>
                </a:cubicBezTo>
                <a:cubicBezTo>
                  <a:pt x="-31033" y="1102105"/>
                  <a:pt x="35930" y="970384"/>
                  <a:pt x="0" y="843462"/>
                </a:cubicBezTo>
                <a:cubicBezTo>
                  <a:pt x="-35930" y="716540"/>
                  <a:pt x="5207" y="520378"/>
                  <a:pt x="0" y="427963"/>
                </a:cubicBezTo>
                <a:cubicBezTo>
                  <a:pt x="-5207" y="335548"/>
                  <a:pt x="32731" y="8823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4</a:t>
            </a:r>
            <a:r>
              <a:rPr lang="en-PH" sz="2500" dirty="0"/>
              <a:t>: Choose the most important </a:t>
            </a:r>
            <a:r>
              <a:rPr lang="en-PH" sz="2500" b="1" dirty="0"/>
              <a:t>eigenvector</a:t>
            </a:r>
            <a:r>
              <a:rPr lang="en-PH" sz="2500" dirty="0"/>
              <a:t> and </a:t>
            </a:r>
            <a:r>
              <a:rPr lang="en-PH" sz="2500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68C133-C444-C0E0-2A9E-C5785BFBE372}"/>
                  </a:ext>
                </a:extLst>
              </p:cNvPr>
              <p:cNvSpPr txBox="1"/>
              <p:nvPr/>
            </p:nvSpPr>
            <p:spPr>
              <a:xfrm>
                <a:off x="9754854" y="4145669"/>
                <a:ext cx="890885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68C133-C444-C0E0-2A9E-C5785BFBE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854" y="4145669"/>
                <a:ext cx="890885" cy="1022459"/>
              </a:xfrm>
              <a:prstGeom prst="rect">
                <a:avLst/>
              </a:prstGeom>
              <a:blipFill>
                <a:blip r:embed="rId4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825A2A-52E4-DFAF-C5D8-1F6E183989BA}"/>
                  </a:ext>
                </a:extLst>
              </p:cNvPr>
              <p:cNvSpPr txBox="1"/>
              <p:nvPr/>
            </p:nvSpPr>
            <p:spPr>
              <a:xfrm>
                <a:off x="10645739" y="4145668"/>
                <a:ext cx="1274003" cy="1022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4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PH" sz="4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825A2A-52E4-DFAF-C5D8-1F6E18398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39" y="4145668"/>
                <a:ext cx="1274003" cy="1022459"/>
              </a:xfrm>
              <a:prstGeom prst="rect">
                <a:avLst/>
              </a:prstGeom>
              <a:blipFill>
                <a:blip r:embed="rId5"/>
                <a:stretch>
                  <a:fillRect t="-243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F02AA2-C72D-319A-E2DC-1617B37983D6}"/>
                  </a:ext>
                </a:extLst>
              </p:cNvPr>
              <p:cNvSpPr txBox="1"/>
              <p:nvPr/>
            </p:nvSpPr>
            <p:spPr>
              <a:xfrm>
                <a:off x="9900641" y="5556258"/>
                <a:ext cx="67165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PH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F02AA2-C72D-319A-E2DC-1617B3798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641" y="5556258"/>
                <a:ext cx="671659" cy="615553"/>
              </a:xfrm>
              <a:prstGeom prst="rect">
                <a:avLst/>
              </a:prstGeom>
              <a:blipFill>
                <a:blip r:embed="rId6"/>
                <a:stretch>
                  <a:fillRect l="-18519" r="-16667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3FE62-7511-5CAD-4759-1045EAC85823}"/>
                  </a:ext>
                </a:extLst>
              </p:cNvPr>
              <p:cNvSpPr txBox="1"/>
              <p:nvPr/>
            </p:nvSpPr>
            <p:spPr>
              <a:xfrm>
                <a:off x="11088776" y="5556258"/>
                <a:ext cx="3879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4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73FE62-7511-5CAD-4759-1045EAC85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776" y="5556258"/>
                <a:ext cx="387927" cy="615553"/>
              </a:xfrm>
              <a:prstGeom prst="rect">
                <a:avLst/>
              </a:prstGeom>
              <a:blipFill>
                <a:blip r:embed="rId7"/>
                <a:stretch>
                  <a:fillRect l="-32258" r="-29032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1C5FD50-A418-52B1-6124-B6A4DAEB9CBE}"/>
              </a:ext>
            </a:extLst>
          </p:cNvPr>
          <p:cNvSpPr txBox="1"/>
          <p:nvPr/>
        </p:nvSpPr>
        <p:spPr>
          <a:xfrm>
            <a:off x="7641555" y="4306353"/>
            <a:ext cx="1825291" cy="861774"/>
          </a:xfrm>
          <a:custGeom>
            <a:avLst/>
            <a:gdLst>
              <a:gd name="csX0" fmla="*/ 0 w 1825291"/>
              <a:gd name="csY0" fmla="*/ 0 h 861774"/>
              <a:gd name="csX1" fmla="*/ 492829 w 1825291"/>
              <a:gd name="csY1" fmla="*/ 0 h 861774"/>
              <a:gd name="csX2" fmla="*/ 985657 w 1825291"/>
              <a:gd name="csY2" fmla="*/ 0 h 861774"/>
              <a:gd name="csX3" fmla="*/ 1825291 w 1825291"/>
              <a:gd name="csY3" fmla="*/ 0 h 861774"/>
              <a:gd name="csX4" fmla="*/ 1825291 w 1825291"/>
              <a:gd name="csY4" fmla="*/ 430887 h 861774"/>
              <a:gd name="csX5" fmla="*/ 1825291 w 1825291"/>
              <a:gd name="csY5" fmla="*/ 861774 h 861774"/>
              <a:gd name="csX6" fmla="*/ 1423727 w 1825291"/>
              <a:gd name="csY6" fmla="*/ 861774 h 861774"/>
              <a:gd name="csX7" fmla="*/ 930898 w 1825291"/>
              <a:gd name="csY7" fmla="*/ 861774 h 861774"/>
              <a:gd name="csX8" fmla="*/ 492829 w 1825291"/>
              <a:gd name="csY8" fmla="*/ 861774 h 861774"/>
              <a:gd name="csX9" fmla="*/ 0 w 1825291"/>
              <a:gd name="csY9" fmla="*/ 861774 h 861774"/>
              <a:gd name="csX10" fmla="*/ 0 w 1825291"/>
              <a:gd name="csY10" fmla="*/ 448122 h 861774"/>
              <a:gd name="csX11" fmla="*/ 0 w 1825291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25291" h="861774" extrusionOk="0">
                <a:moveTo>
                  <a:pt x="0" y="0"/>
                </a:moveTo>
                <a:cubicBezTo>
                  <a:pt x="123808" y="-52086"/>
                  <a:pt x="369379" y="28087"/>
                  <a:pt x="492829" y="0"/>
                </a:cubicBezTo>
                <a:cubicBezTo>
                  <a:pt x="616279" y="-28087"/>
                  <a:pt x="886288" y="39793"/>
                  <a:pt x="985657" y="0"/>
                </a:cubicBezTo>
                <a:cubicBezTo>
                  <a:pt x="1085026" y="-39793"/>
                  <a:pt x="1647405" y="32463"/>
                  <a:pt x="1825291" y="0"/>
                </a:cubicBezTo>
                <a:cubicBezTo>
                  <a:pt x="1841912" y="203299"/>
                  <a:pt x="1809353" y="268535"/>
                  <a:pt x="1825291" y="430887"/>
                </a:cubicBezTo>
                <a:cubicBezTo>
                  <a:pt x="1841229" y="593239"/>
                  <a:pt x="1803946" y="713953"/>
                  <a:pt x="1825291" y="861774"/>
                </a:cubicBezTo>
                <a:cubicBezTo>
                  <a:pt x="1646867" y="897257"/>
                  <a:pt x="1615856" y="836332"/>
                  <a:pt x="1423727" y="861774"/>
                </a:cubicBezTo>
                <a:cubicBezTo>
                  <a:pt x="1231598" y="887216"/>
                  <a:pt x="1120910" y="837204"/>
                  <a:pt x="930898" y="861774"/>
                </a:cubicBezTo>
                <a:cubicBezTo>
                  <a:pt x="740886" y="886344"/>
                  <a:pt x="631598" y="832032"/>
                  <a:pt x="492829" y="861774"/>
                </a:cubicBezTo>
                <a:cubicBezTo>
                  <a:pt x="354060" y="891516"/>
                  <a:pt x="215849" y="806865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Eigenvector</a:t>
            </a:r>
          </a:p>
          <a:p>
            <a:r>
              <a:rPr lang="en-PH" sz="2500" dirty="0"/>
              <a:t>(direction)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332EA-8D2F-57EA-BA04-B408D014B5FB}"/>
              </a:ext>
            </a:extLst>
          </p:cNvPr>
          <p:cNvSpPr txBox="1"/>
          <p:nvPr/>
        </p:nvSpPr>
        <p:spPr>
          <a:xfrm>
            <a:off x="7594199" y="5536518"/>
            <a:ext cx="1899579" cy="861774"/>
          </a:xfrm>
          <a:custGeom>
            <a:avLst/>
            <a:gdLst>
              <a:gd name="csX0" fmla="*/ 0 w 1899579"/>
              <a:gd name="csY0" fmla="*/ 0 h 861774"/>
              <a:gd name="csX1" fmla="*/ 512886 w 1899579"/>
              <a:gd name="csY1" fmla="*/ 0 h 861774"/>
              <a:gd name="csX2" fmla="*/ 1025773 w 1899579"/>
              <a:gd name="csY2" fmla="*/ 0 h 861774"/>
              <a:gd name="csX3" fmla="*/ 1899579 w 1899579"/>
              <a:gd name="csY3" fmla="*/ 0 h 861774"/>
              <a:gd name="csX4" fmla="*/ 1899579 w 1899579"/>
              <a:gd name="csY4" fmla="*/ 430887 h 861774"/>
              <a:gd name="csX5" fmla="*/ 1899579 w 1899579"/>
              <a:gd name="csY5" fmla="*/ 861774 h 861774"/>
              <a:gd name="csX6" fmla="*/ 1481672 w 1899579"/>
              <a:gd name="csY6" fmla="*/ 861774 h 861774"/>
              <a:gd name="csX7" fmla="*/ 968785 w 1899579"/>
              <a:gd name="csY7" fmla="*/ 861774 h 861774"/>
              <a:gd name="csX8" fmla="*/ 512886 w 1899579"/>
              <a:gd name="csY8" fmla="*/ 861774 h 861774"/>
              <a:gd name="csX9" fmla="*/ 0 w 1899579"/>
              <a:gd name="csY9" fmla="*/ 861774 h 861774"/>
              <a:gd name="csX10" fmla="*/ 0 w 1899579"/>
              <a:gd name="csY10" fmla="*/ 448122 h 861774"/>
              <a:gd name="csX11" fmla="*/ 0 w 1899579"/>
              <a:gd name="csY11" fmla="*/ 0 h 8617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1899579" h="861774" extrusionOk="0">
                <a:moveTo>
                  <a:pt x="0" y="0"/>
                </a:moveTo>
                <a:cubicBezTo>
                  <a:pt x="126173" y="-57267"/>
                  <a:pt x="342598" y="915"/>
                  <a:pt x="512886" y="0"/>
                </a:cubicBezTo>
                <a:cubicBezTo>
                  <a:pt x="683174" y="-915"/>
                  <a:pt x="901775" y="33149"/>
                  <a:pt x="1025773" y="0"/>
                </a:cubicBezTo>
                <a:cubicBezTo>
                  <a:pt x="1149771" y="-33149"/>
                  <a:pt x="1692957" y="65561"/>
                  <a:pt x="1899579" y="0"/>
                </a:cubicBezTo>
                <a:cubicBezTo>
                  <a:pt x="1916200" y="203299"/>
                  <a:pt x="1883641" y="268535"/>
                  <a:pt x="1899579" y="430887"/>
                </a:cubicBezTo>
                <a:cubicBezTo>
                  <a:pt x="1915517" y="593239"/>
                  <a:pt x="1878234" y="713953"/>
                  <a:pt x="1899579" y="861774"/>
                </a:cubicBezTo>
                <a:cubicBezTo>
                  <a:pt x="1727704" y="885877"/>
                  <a:pt x="1601433" y="841209"/>
                  <a:pt x="1481672" y="861774"/>
                </a:cubicBezTo>
                <a:cubicBezTo>
                  <a:pt x="1361911" y="882339"/>
                  <a:pt x="1170006" y="847266"/>
                  <a:pt x="968785" y="861774"/>
                </a:cubicBezTo>
                <a:cubicBezTo>
                  <a:pt x="767564" y="876282"/>
                  <a:pt x="625671" y="836148"/>
                  <a:pt x="512886" y="861774"/>
                </a:cubicBezTo>
                <a:cubicBezTo>
                  <a:pt x="400101" y="887400"/>
                  <a:pt x="194207" y="804808"/>
                  <a:pt x="0" y="861774"/>
                </a:cubicBezTo>
                <a:cubicBezTo>
                  <a:pt x="-27729" y="775725"/>
                  <a:pt x="45607" y="575583"/>
                  <a:pt x="0" y="448122"/>
                </a:cubicBezTo>
                <a:cubicBezTo>
                  <a:pt x="-45607" y="320661"/>
                  <a:pt x="37262" y="17426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dirty="0"/>
              <a:t>Eigenvalues(magnitude)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4D69EC-3C7B-71AF-A666-68D781191868}"/>
              </a:ext>
            </a:extLst>
          </p:cNvPr>
          <p:cNvCxnSpPr>
            <a:cxnSpLocks/>
          </p:cNvCxnSpPr>
          <p:nvPr/>
        </p:nvCxnSpPr>
        <p:spPr>
          <a:xfrm flipV="1">
            <a:off x="6188533" y="1720007"/>
            <a:ext cx="2346579" cy="13311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92A0DA-D0C2-120B-126B-DD87BC2BC1BF}"/>
              </a:ext>
            </a:extLst>
          </p:cNvPr>
          <p:cNvCxnSpPr>
            <a:cxnSpLocks/>
          </p:cNvCxnSpPr>
          <p:nvPr/>
        </p:nvCxnSpPr>
        <p:spPr>
          <a:xfrm flipH="1" flipV="1">
            <a:off x="5650806" y="2459755"/>
            <a:ext cx="460559" cy="5914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47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B84A87-DA4A-8B8C-132B-FC7A0BD87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2D62C84-A6D6-1AC3-9B91-5C88C957C235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68103E-8026-4CE1-831B-96A4186D0BCE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48BE51A6-18B2-B9ED-EDCC-D2F31F00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59" y="336025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4558166E-447B-9C2B-DFA4-249414562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97" y="2958129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FC206B63-4523-AD47-3F7B-0385444A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11" y="2459755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FA03404D-C72C-3591-C2F9-94647CB93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62" y="3904229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CCA0C4FD-5EBA-B684-889C-239A0532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46" y="3238016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C47BDEC7-EF55-451C-3905-CB10064A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3573302"/>
            <a:ext cx="444007" cy="402124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827E02D4-BE83-3778-0CA6-D5180241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2757067"/>
            <a:ext cx="444007" cy="402124"/>
          </a:xfrm>
          <a:prstGeom prst="rect">
            <a:avLst/>
          </a:prstGeom>
        </p:spPr>
      </p:pic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DBEDD228-2B58-69F1-899D-4703A297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196" y="2291916"/>
            <a:ext cx="444007" cy="402124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BB01097B-551D-5355-1DB4-DCC71674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334" y="2622843"/>
            <a:ext cx="444007" cy="402124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B7B94A14-9D47-389C-0CEB-A8CEBFD8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92" y="1846021"/>
            <a:ext cx="444007" cy="40212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CEC269-C252-6805-D784-A1AB3EA5B355}"/>
              </a:ext>
            </a:extLst>
          </p:cNvPr>
          <p:cNvCxnSpPr>
            <a:cxnSpLocks/>
          </p:cNvCxnSpPr>
          <p:nvPr/>
        </p:nvCxnSpPr>
        <p:spPr>
          <a:xfrm flipV="1">
            <a:off x="3603493" y="1720007"/>
            <a:ext cx="4931619" cy="281411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B8FC67-78C3-BBA7-2F48-10F40FDB1727}"/>
              </a:ext>
            </a:extLst>
          </p:cNvPr>
          <p:cNvSpPr txBox="1"/>
          <p:nvPr/>
        </p:nvSpPr>
        <p:spPr>
          <a:xfrm>
            <a:off x="613503" y="5134394"/>
            <a:ext cx="4325166" cy="1631216"/>
          </a:xfrm>
          <a:custGeom>
            <a:avLst/>
            <a:gdLst>
              <a:gd name="csX0" fmla="*/ 0 w 4325166"/>
              <a:gd name="csY0" fmla="*/ 0 h 1631216"/>
              <a:gd name="csX1" fmla="*/ 627149 w 4325166"/>
              <a:gd name="csY1" fmla="*/ 0 h 1631216"/>
              <a:gd name="csX2" fmla="*/ 1254298 w 4325166"/>
              <a:gd name="csY2" fmla="*/ 0 h 1631216"/>
              <a:gd name="csX3" fmla="*/ 1838196 w 4325166"/>
              <a:gd name="csY3" fmla="*/ 0 h 1631216"/>
              <a:gd name="csX4" fmla="*/ 2378841 w 4325166"/>
              <a:gd name="csY4" fmla="*/ 0 h 1631216"/>
              <a:gd name="csX5" fmla="*/ 2832984 w 4325166"/>
              <a:gd name="csY5" fmla="*/ 0 h 1631216"/>
              <a:gd name="csX6" fmla="*/ 3287126 w 4325166"/>
              <a:gd name="csY6" fmla="*/ 0 h 1631216"/>
              <a:gd name="csX7" fmla="*/ 3741269 w 4325166"/>
              <a:gd name="csY7" fmla="*/ 0 h 1631216"/>
              <a:gd name="csX8" fmla="*/ 4325166 w 4325166"/>
              <a:gd name="csY8" fmla="*/ 0 h 1631216"/>
              <a:gd name="csX9" fmla="*/ 4325166 w 4325166"/>
              <a:gd name="csY9" fmla="*/ 576363 h 1631216"/>
              <a:gd name="csX10" fmla="*/ 4325166 w 4325166"/>
              <a:gd name="csY10" fmla="*/ 1071165 h 1631216"/>
              <a:gd name="csX11" fmla="*/ 4325166 w 4325166"/>
              <a:gd name="csY11" fmla="*/ 1631216 h 1631216"/>
              <a:gd name="csX12" fmla="*/ 3914275 w 4325166"/>
              <a:gd name="csY12" fmla="*/ 1631216 h 1631216"/>
              <a:gd name="csX13" fmla="*/ 3287126 w 4325166"/>
              <a:gd name="csY13" fmla="*/ 1631216 h 1631216"/>
              <a:gd name="csX14" fmla="*/ 2659977 w 4325166"/>
              <a:gd name="csY14" fmla="*/ 1631216 h 1631216"/>
              <a:gd name="csX15" fmla="*/ 2076080 w 4325166"/>
              <a:gd name="csY15" fmla="*/ 1631216 h 1631216"/>
              <a:gd name="csX16" fmla="*/ 1578686 w 4325166"/>
              <a:gd name="csY16" fmla="*/ 1631216 h 1631216"/>
              <a:gd name="csX17" fmla="*/ 994788 w 4325166"/>
              <a:gd name="csY17" fmla="*/ 1631216 h 1631216"/>
              <a:gd name="csX18" fmla="*/ 0 w 4325166"/>
              <a:gd name="csY18" fmla="*/ 1631216 h 1631216"/>
              <a:gd name="csX19" fmla="*/ 0 w 4325166"/>
              <a:gd name="csY19" fmla="*/ 1103789 h 1631216"/>
              <a:gd name="csX20" fmla="*/ 0 w 4325166"/>
              <a:gd name="csY20" fmla="*/ 560051 h 1631216"/>
              <a:gd name="csX21" fmla="*/ 0 w 4325166"/>
              <a:gd name="csY21" fmla="*/ 0 h 16312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325166" h="1631216" extrusionOk="0">
                <a:moveTo>
                  <a:pt x="0" y="0"/>
                </a:moveTo>
                <a:cubicBezTo>
                  <a:pt x="255509" y="-74962"/>
                  <a:pt x="414277" y="14604"/>
                  <a:pt x="627149" y="0"/>
                </a:cubicBezTo>
                <a:cubicBezTo>
                  <a:pt x="840021" y="-14604"/>
                  <a:pt x="1049458" y="16756"/>
                  <a:pt x="1254298" y="0"/>
                </a:cubicBezTo>
                <a:cubicBezTo>
                  <a:pt x="1459138" y="-16756"/>
                  <a:pt x="1711989" y="1770"/>
                  <a:pt x="1838196" y="0"/>
                </a:cubicBezTo>
                <a:cubicBezTo>
                  <a:pt x="1964403" y="-1770"/>
                  <a:pt x="2207441" y="38479"/>
                  <a:pt x="2378841" y="0"/>
                </a:cubicBezTo>
                <a:cubicBezTo>
                  <a:pt x="2550241" y="-38479"/>
                  <a:pt x="2614928" y="46838"/>
                  <a:pt x="2832984" y="0"/>
                </a:cubicBezTo>
                <a:cubicBezTo>
                  <a:pt x="3051040" y="-46838"/>
                  <a:pt x="3102439" y="42677"/>
                  <a:pt x="3287126" y="0"/>
                </a:cubicBezTo>
                <a:cubicBezTo>
                  <a:pt x="3471813" y="-42677"/>
                  <a:pt x="3601357" y="29259"/>
                  <a:pt x="3741269" y="0"/>
                </a:cubicBezTo>
                <a:cubicBezTo>
                  <a:pt x="3881181" y="-29259"/>
                  <a:pt x="4063396" y="23563"/>
                  <a:pt x="4325166" y="0"/>
                </a:cubicBezTo>
                <a:cubicBezTo>
                  <a:pt x="4367783" y="161538"/>
                  <a:pt x="4304832" y="454924"/>
                  <a:pt x="4325166" y="576363"/>
                </a:cubicBezTo>
                <a:cubicBezTo>
                  <a:pt x="4345500" y="697802"/>
                  <a:pt x="4304997" y="859091"/>
                  <a:pt x="4325166" y="1071165"/>
                </a:cubicBezTo>
                <a:cubicBezTo>
                  <a:pt x="4345335" y="1283239"/>
                  <a:pt x="4261123" y="1459221"/>
                  <a:pt x="4325166" y="1631216"/>
                </a:cubicBezTo>
                <a:cubicBezTo>
                  <a:pt x="4213747" y="1637861"/>
                  <a:pt x="4029774" y="1609040"/>
                  <a:pt x="3914275" y="1631216"/>
                </a:cubicBezTo>
                <a:cubicBezTo>
                  <a:pt x="3798776" y="1653392"/>
                  <a:pt x="3565143" y="1558922"/>
                  <a:pt x="3287126" y="1631216"/>
                </a:cubicBezTo>
                <a:cubicBezTo>
                  <a:pt x="3009109" y="1703510"/>
                  <a:pt x="2857505" y="1574306"/>
                  <a:pt x="2659977" y="1631216"/>
                </a:cubicBezTo>
                <a:cubicBezTo>
                  <a:pt x="2462449" y="1688126"/>
                  <a:pt x="2307855" y="1588489"/>
                  <a:pt x="2076080" y="1631216"/>
                </a:cubicBezTo>
                <a:cubicBezTo>
                  <a:pt x="1844305" y="1673943"/>
                  <a:pt x="1694637" y="1588016"/>
                  <a:pt x="1578686" y="1631216"/>
                </a:cubicBezTo>
                <a:cubicBezTo>
                  <a:pt x="1462735" y="1674416"/>
                  <a:pt x="1271832" y="1626166"/>
                  <a:pt x="994788" y="1631216"/>
                </a:cubicBezTo>
                <a:cubicBezTo>
                  <a:pt x="717744" y="1636266"/>
                  <a:pt x="315165" y="1561585"/>
                  <a:pt x="0" y="1631216"/>
                </a:cubicBezTo>
                <a:cubicBezTo>
                  <a:pt x="-62261" y="1457583"/>
                  <a:pt x="56470" y="1354463"/>
                  <a:pt x="0" y="1103789"/>
                </a:cubicBezTo>
                <a:cubicBezTo>
                  <a:pt x="-56470" y="853115"/>
                  <a:pt x="36367" y="734118"/>
                  <a:pt x="0" y="560051"/>
                </a:cubicBezTo>
                <a:cubicBezTo>
                  <a:pt x="-36367" y="385984"/>
                  <a:pt x="27196" y="14770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5</a:t>
            </a:r>
            <a:r>
              <a:rPr lang="en-PH" sz="2500" dirty="0"/>
              <a:t>: Project the data into the eigenvector. We now have converted our data from two dimension to one dimension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30751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0.06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1.04167E-6 -0.02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00013 -0.0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-2.5E-6 0.074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0.085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3.33333E-6 -0.108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4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467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-0.101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CAEB2B-B4F2-FE94-C515-AA090D081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6779551-92B3-D431-1B1E-2C802E3AE240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423303-3F56-3212-A988-058F07D2BCB4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69EDA3BB-6F78-0053-620A-B2E0C459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59" y="336025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6F800858-7145-1CAB-B462-E9CC7D7B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97" y="2958129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8A691580-13AA-3CCF-EAF1-0C15D3164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11" y="2459755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3E04F09E-73ED-2B55-4963-603A50DD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62" y="3904229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F99A0F75-2609-7957-6E69-3581186F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46" y="3238016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3D1D6EE6-B65E-5179-F3D6-9F867774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3573302"/>
            <a:ext cx="444007" cy="402124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79BE0DCB-851A-E8FF-3AF0-F56A3FECC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2757067"/>
            <a:ext cx="444007" cy="402124"/>
          </a:xfrm>
          <a:prstGeom prst="rect">
            <a:avLst/>
          </a:prstGeom>
        </p:spPr>
      </p:pic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856BFB91-1426-DDD9-FA1E-FA87E18BA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196" y="2291916"/>
            <a:ext cx="444007" cy="402124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21195315-8670-8BC4-5907-87C3A392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334" y="2622843"/>
            <a:ext cx="444007" cy="402124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EFAD5A11-44BA-7BA9-CEAE-9205C48B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92" y="1846021"/>
            <a:ext cx="444007" cy="40212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9F3801-D1DA-A63B-1B6F-F432968A6402}"/>
              </a:ext>
            </a:extLst>
          </p:cNvPr>
          <p:cNvCxnSpPr>
            <a:cxnSpLocks/>
          </p:cNvCxnSpPr>
          <p:nvPr/>
        </p:nvCxnSpPr>
        <p:spPr>
          <a:xfrm flipV="1">
            <a:off x="3603493" y="1720007"/>
            <a:ext cx="4931619" cy="281411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C55D093-63F6-9907-01F7-DCA6CF0D96A8}"/>
              </a:ext>
            </a:extLst>
          </p:cNvPr>
          <p:cNvSpPr txBox="1"/>
          <p:nvPr/>
        </p:nvSpPr>
        <p:spPr>
          <a:xfrm>
            <a:off x="613503" y="5134394"/>
            <a:ext cx="4325166" cy="1631216"/>
          </a:xfrm>
          <a:custGeom>
            <a:avLst/>
            <a:gdLst>
              <a:gd name="csX0" fmla="*/ 0 w 4325166"/>
              <a:gd name="csY0" fmla="*/ 0 h 1631216"/>
              <a:gd name="csX1" fmla="*/ 627149 w 4325166"/>
              <a:gd name="csY1" fmla="*/ 0 h 1631216"/>
              <a:gd name="csX2" fmla="*/ 1254298 w 4325166"/>
              <a:gd name="csY2" fmla="*/ 0 h 1631216"/>
              <a:gd name="csX3" fmla="*/ 1838196 w 4325166"/>
              <a:gd name="csY3" fmla="*/ 0 h 1631216"/>
              <a:gd name="csX4" fmla="*/ 2378841 w 4325166"/>
              <a:gd name="csY4" fmla="*/ 0 h 1631216"/>
              <a:gd name="csX5" fmla="*/ 2832984 w 4325166"/>
              <a:gd name="csY5" fmla="*/ 0 h 1631216"/>
              <a:gd name="csX6" fmla="*/ 3287126 w 4325166"/>
              <a:gd name="csY6" fmla="*/ 0 h 1631216"/>
              <a:gd name="csX7" fmla="*/ 3741269 w 4325166"/>
              <a:gd name="csY7" fmla="*/ 0 h 1631216"/>
              <a:gd name="csX8" fmla="*/ 4325166 w 4325166"/>
              <a:gd name="csY8" fmla="*/ 0 h 1631216"/>
              <a:gd name="csX9" fmla="*/ 4325166 w 4325166"/>
              <a:gd name="csY9" fmla="*/ 576363 h 1631216"/>
              <a:gd name="csX10" fmla="*/ 4325166 w 4325166"/>
              <a:gd name="csY10" fmla="*/ 1071165 h 1631216"/>
              <a:gd name="csX11" fmla="*/ 4325166 w 4325166"/>
              <a:gd name="csY11" fmla="*/ 1631216 h 1631216"/>
              <a:gd name="csX12" fmla="*/ 3914275 w 4325166"/>
              <a:gd name="csY12" fmla="*/ 1631216 h 1631216"/>
              <a:gd name="csX13" fmla="*/ 3287126 w 4325166"/>
              <a:gd name="csY13" fmla="*/ 1631216 h 1631216"/>
              <a:gd name="csX14" fmla="*/ 2659977 w 4325166"/>
              <a:gd name="csY14" fmla="*/ 1631216 h 1631216"/>
              <a:gd name="csX15" fmla="*/ 2076080 w 4325166"/>
              <a:gd name="csY15" fmla="*/ 1631216 h 1631216"/>
              <a:gd name="csX16" fmla="*/ 1578686 w 4325166"/>
              <a:gd name="csY16" fmla="*/ 1631216 h 1631216"/>
              <a:gd name="csX17" fmla="*/ 994788 w 4325166"/>
              <a:gd name="csY17" fmla="*/ 1631216 h 1631216"/>
              <a:gd name="csX18" fmla="*/ 0 w 4325166"/>
              <a:gd name="csY18" fmla="*/ 1631216 h 1631216"/>
              <a:gd name="csX19" fmla="*/ 0 w 4325166"/>
              <a:gd name="csY19" fmla="*/ 1103789 h 1631216"/>
              <a:gd name="csX20" fmla="*/ 0 w 4325166"/>
              <a:gd name="csY20" fmla="*/ 560051 h 1631216"/>
              <a:gd name="csX21" fmla="*/ 0 w 4325166"/>
              <a:gd name="csY21" fmla="*/ 0 h 16312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325166" h="1631216" extrusionOk="0">
                <a:moveTo>
                  <a:pt x="0" y="0"/>
                </a:moveTo>
                <a:cubicBezTo>
                  <a:pt x="255509" y="-74962"/>
                  <a:pt x="414277" y="14604"/>
                  <a:pt x="627149" y="0"/>
                </a:cubicBezTo>
                <a:cubicBezTo>
                  <a:pt x="840021" y="-14604"/>
                  <a:pt x="1049458" y="16756"/>
                  <a:pt x="1254298" y="0"/>
                </a:cubicBezTo>
                <a:cubicBezTo>
                  <a:pt x="1459138" y="-16756"/>
                  <a:pt x="1711989" y="1770"/>
                  <a:pt x="1838196" y="0"/>
                </a:cubicBezTo>
                <a:cubicBezTo>
                  <a:pt x="1964403" y="-1770"/>
                  <a:pt x="2207441" y="38479"/>
                  <a:pt x="2378841" y="0"/>
                </a:cubicBezTo>
                <a:cubicBezTo>
                  <a:pt x="2550241" y="-38479"/>
                  <a:pt x="2614928" y="46838"/>
                  <a:pt x="2832984" y="0"/>
                </a:cubicBezTo>
                <a:cubicBezTo>
                  <a:pt x="3051040" y="-46838"/>
                  <a:pt x="3102439" y="42677"/>
                  <a:pt x="3287126" y="0"/>
                </a:cubicBezTo>
                <a:cubicBezTo>
                  <a:pt x="3471813" y="-42677"/>
                  <a:pt x="3601357" y="29259"/>
                  <a:pt x="3741269" y="0"/>
                </a:cubicBezTo>
                <a:cubicBezTo>
                  <a:pt x="3881181" y="-29259"/>
                  <a:pt x="4063396" y="23563"/>
                  <a:pt x="4325166" y="0"/>
                </a:cubicBezTo>
                <a:cubicBezTo>
                  <a:pt x="4367783" y="161538"/>
                  <a:pt x="4304832" y="454924"/>
                  <a:pt x="4325166" y="576363"/>
                </a:cubicBezTo>
                <a:cubicBezTo>
                  <a:pt x="4345500" y="697802"/>
                  <a:pt x="4304997" y="859091"/>
                  <a:pt x="4325166" y="1071165"/>
                </a:cubicBezTo>
                <a:cubicBezTo>
                  <a:pt x="4345335" y="1283239"/>
                  <a:pt x="4261123" y="1459221"/>
                  <a:pt x="4325166" y="1631216"/>
                </a:cubicBezTo>
                <a:cubicBezTo>
                  <a:pt x="4213747" y="1637861"/>
                  <a:pt x="4029774" y="1609040"/>
                  <a:pt x="3914275" y="1631216"/>
                </a:cubicBezTo>
                <a:cubicBezTo>
                  <a:pt x="3798776" y="1653392"/>
                  <a:pt x="3565143" y="1558922"/>
                  <a:pt x="3287126" y="1631216"/>
                </a:cubicBezTo>
                <a:cubicBezTo>
                  <a:pt x="3009109" y="1703510"/>
                  <a:pt x="2857505" y="1574306"/>
                  <a:pt x="2659977" y="1631216"/>
                </a:cubicBezTo>
                <a:cubicBezTo>
                  <a:pt x="2462449" y="1688126"/>
                  <a:pt x="2307855" y="1588489"/>
                  <a:pt x="2076080" y="1631216"/>
                </a:cubicBezTo>
                <a:cubicBezTo>
                  <a:pt x="1844305" y="1673943"/>
                  <a:pt x="1694637" y="1588016"/>
                  <a:pt x="1578686" y="1631216"/>
                </a:cubicBezTo>
                <a:cubicBezTo>
                  <a:pt x="1462735" y="1674416"/>
                  <a:pt x="1271832" y="1626166"/>
                  <a:pt x="994788" y="1631216"/>
                </a:cubicBezTo>
                <a:cubicBezTo>
                  <a:pt x="717744" y="1636266"/>
                  <a:pt x="315165" y="1561585"/>
                  <a:pt x="0" y="1631216"/>
                </a:cubicBezTo>
                <a:cubicBezTo>
                  <a:pt x="-62261" y="1457583"/>
                  <a:pt x="56470" y="1354463"/>
                  <a:pt x="0" y="1103789"/>
                </a:cubicBezTo>
                <a:cubicBezTo>
                  <a:pt x="-56470" y="853115"/>
                  <a:pt x="36367" y="734118"/>
                  <a:pt x="0" y="560051"/>
                </a:cubicBezTo>
                <a:cubicBezTo>
                  <a:pt x="-36367" y="385984"/>
                  <a:pt x="27196" y="14770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5</a:t>
            </a:r>
            <a:r>
              <a:rPr lang="en-PH" sz="2500" dirty="0"/>
              <a:t>: Project the data into the eigenvector. We now have converted our data from two dimension to one dimension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4195772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B0F328E-38B0-6627-FFE0-58038249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4D89100-C28D-FDAB-B634-DECFA14DDBE9}"/>
              </a:ext>
            </a:extLst>
          </p:cNvPr>
          <p:cNvCxnSpPr>
            <a:cxnSpLocks/>
          </p:cNvCxnSpPr>
          <p:nvPr/>
        </p:nvCxnSpPr>
        <p:spPr>
          <a:xfrm flipV="1">
            <a:off x="6096000" y="630287"/>
            <a:ext cx="0" cy="521510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A2F814-1922-1DCE-9287-90A1E43E61D2}"/>
              </a:ext>
            </a:extLst>
          </p:cNvPr>
          <p:cNvCxnSpPr>
            <a:cxnSpLocks/>
          </p:cNvCxnSpPr>
          <p:nvPr/>
        </p:nvCxnSpPr>
        <p:spPr>
          <a:xfrm>
            <a:off x="2015371" y="3076187"/>
            <a:ext cx="863036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house&#10;&#10;Description automatically generated">
            <a:extLst>
              <a:ext uri="{FF2B5EF4-FFF2-40B4-BE49-F238E27FC236}">
                <a16:creationId xmlns:a16="http://schemas.microsoft.com/office/drawing/2014/main" id="{1E874E36-55FA-90E7-5DC0-B7317F3A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2659" y="3781813"/>
            <a:ext cx="444007" cy="402124"/>
          </a:xfrm>
          <a:prstGeom prst="rect">
            <a:avLst/>
          </a:prstGeom>
        </p:spPr>
      </p:pic>
      <p:pic>
        <p:nvPicPr>
          <p:cNvPr id="9" name="Picture 8" descr="A cartoon of a house&#10;&#10;Description automatically generated">
            <a:extLst>
              <a:ext uri="{FF2B5EF4-FFF2-40B4-BE49-F238E27FC236}">
                <a16:creationId xmlns:a16="http://schemas.microsoft.com/office/drawing/2014/main" id="{92F9494C-32B9-09A9-0B60-8ED18F49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97" y="2958129"/>
            <a:ext cx="444007" cy="402124"/>
          </a:xfrm>
          <a:prstGeom prst="rect">
            <a:avLst/>
          </a:prstGeom>
        </p:spPr>
      </p:pic>
      <p:pic>
        <p:nvPicPr>
          <p:cNvPr id="10" name="Picture 9" descr="A cartoon of a house&#10;&#10;Description automatically generated">
            <a:extLst>
              <a:ext uri="{FF2B5EF4-FFF2-40B4-BE49-F238E27FC236}">
                <a16:creationId xmlns:a16="http://schemas.microsoft.com/office/drawing/2014/main" id="{9D011D70-D2EA-7CED-275C-14771ADA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11" y="2459755"/>
            <a:ext cx="444007" cy="402124"/>
          </a:xfrm>
          <a:prstGeom prst="rect">
            <a:avLst/>
          </a:prstGeom>
        </p:spPr>
      </p:pic>
      <p:pic>
        <p:nvPicPr>
          <p:cNvPr id="13" name="Picture 12" descr="A cartoon of a house&#10;&#10;Description automatically generated">
            <a:extLst>
              <a:ext uri="{FF2B5EF4-FFF2-40B4-BE49-F238E27FC236}">
                <a16:creationId xmlns:a16="http://schemas.microsoft.com/office/drawing/2014/main" id="{38C39DB0-7D24-628F-2F75-FC6B3D41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62" y="3676457"/>
            <a:ext cx="444007" cy="402124"/>
          </a:xfrm>
          <a:prstGeom prst="rect">
            <a:avLst/>
          </a:prstGeom>
        </p:spPr>
      </p:pic>
      <p:pic>
        <p:nvPicPr>
          <p:cNvPr id="14" name="Picture 13" descr="A cartoon of a house&#10;&#10;Description automatically generated">
            <a:extLst>
              <a:ext uri="{FF2B5EF4-FFF2-40B4-BE49-F238E27FC236}">
                <a16:creationId xmlns:a16="http://schemas.microsoft.com/office/drawing/2014/main" id="{D5FE9D20-5785-9CB0-D92E-61F488805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46" y="2447391"/>
            <a:ext cx="444007" cy="402124"/>
          </a:xfrm>
          <a:prstGeom prst="rect">
            <a:avLst/>
          </a:prstGeom>
        </p:spPr>
      </p:pic>
      <p:pic>
        <p:nvPicPr>
          <p:cNvPr id="16" name="Picture 15" descr="A cartoon of a house&#10;&#10;Description automatically generated">
            <a:extLst>
              <a:ext uri="{FF2B5EF4-FFF2-40B4-BE49-F238E27FC236}">
                <a16:creationId xmlns:a16="http://schemas.microsoft.com/office/drawing/2014/main" id="{1BC74F2D-D1C3-203C-7B8B-2C14E61F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3261386"/>
            <a:ext cx="444007" cy="402124"/>
          </a:xfrm>
          <a:prstGeom prst="rect">
            <a:avLst/>
          </a:prstGeom>
        </p:spPr>
      </p:pic>
      <p:pic>
        <p:nvPicPr>
          <p:cNvPr id="17" name="Picture 16" descr="A cartoon of a house&#10;&#10;Description automatically generated">
            <a:extLst>
              <a:ext uri="{FF2B5EF4-FFF2-40B4-BE49-F238E27FC236}">
                <a16:creationId xmlns:a16="http://schemas.microsoft.com/office/drawing/2014/main" id="{DB375E00-0545-520E-1FA5-2CEDAC76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799" y="3227938"/>
            <a:ext cx="444007" cy="402124"/>
          </a:xfrm>
          <a:prstGeom prst="rect">
            <a:avLst/>
          </a:prstGeom>
        </p:spPr>
      </p:pic>
      <p:pic>
        <p:nvPicPr>
          <p:cNvPr id="18" name="Picture 17" descr="A cartoon of a house&#10;&#10;Description automatically generated">
            <a:extLst>
              <a:ext uri="{FF2B5EF4-FFF2-40B4-BE49-F238E27FC236}">
                <a16:creationId xmlns:a16="http://schemas.microsoft.com/office/drawing/2014/main" id="{80961D34-E02C-3D95-0290-7C6D8765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196" y="2859262"/>
            <a:ext cx="444007" cy="402124"/>
          </a:xfrm>
          <a:prstGeom prst="rect">
            <a:avLst/>
          </a:prstGeom>
        </p:spPr>
      </p:pic>
      <p:pic>
        <p:nvPicPr>
          <p:cNvPr id="20" name="Picture 19" descr="A cartoon of a house&#10;&#10;Description automatically generated">
            <a:extLst>
              <a:ext uri="{FF2B5EF4-FFF2-40B4-BE49-F238E27FC236}">
                <a16:creationId xmlns:a16="http://schemas.microsoft.com/office/drawing/2014/main" id="{B845FF88-25B3-4A55-5135-48B40EE1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334" y="1985966"/>
            <a:ext cx="444007" cy="402124"/>
          </a:xfrm>
          <a:prstGeom prst="rect">
            <a:avLst/>
          </a:prstGeom>
        </p:spPr>
      </p:pic>
      <p:pic>
        <p:nvPicPr>
          <p:cNvPr id="21" name="Picture 20" descr="A cartoon of a house&#10;&#10;Description automatically generated">
            <a:extLst>
              <a:ext uri="{FF2B5EF4-FFF2-40B4-BE49-F238E27FC236}">
                <a16:creationId xmlns:a16="http://schemas.microsoft.com/office/drawing/2014/main" id="{BDC14BFE-E425-E020-389C-E63F04278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192" y="2137716"/>
            <a:ext cx="444007" cy="40212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D0C66D6-CEA6-D586-86DD-0C4E57828D35}"/>
              </a:ext>
            </a:extLst>
          </p:cNvPr>
          <p:cNvCxnSpPr>
            <a:cxnSpLocks/>
          </p:cNvCxnSpPr>
          <p:nvPr/>
        </p:nvCxnSpPr>
        <p:spPr>
          <a:xfrm flipV="1">
            <a:off x="3603493" y="1720007"/>
            <a:ext cx="4931619" cy="281411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1FB489-42ED-D5F3-34F2-317F6BCE360D}"/>
              </a:ext>
            </a:extLst>
          </p:cNvPr>
          <p:cNvSpPr txBox="1"/>
          <p:nvPr/>
        </p:nvSpPr>
        <p:spPr>
          <a:xfrm>
            <a:off x="613503" y="5134394"/>
            <a:ext cx="4325166" cy="1631216"/>
          </a:xfrm>
          <a:custGeom>
            <a:avLst/>
            <a:gdLst>
              <a:gd name="csX0" fmla="*/ 0 w 4325166"/>
              <a:gd name="csY0" fmla="*/ 0 h 1631216"/>
              <a:gd name="csX1" fmla="*/ 627149 w 4325166"/>
              <a:gd name="csY1" fmla="*/ 0 h 1631216"/>
              <a:gd name="csX2" fmla="*/ 1254298 w 4325166"/>
              <a:gd name="csY2" fmla="*/ 0 h 1631216"/>
              <a:gd name="csX3" fmla="*/ 1838196 w 4325166"/>
              <a:gd name="csY3" fmla="*/ 0 h 1631216"/>
              <a:gd name="csX4" fmla="*/ 2378841 w 4325166"/>
              <a:gd name="csY4" fmla="*/ 0 h 1631216"/>
              <a:gd name="csX5" fmla="*/ 2832984 w 4325166"/>
              <a:gd name="csY5" fmla="*/ 0 h 1631216"/>
              <a:gd name="csX6" fmla="*/ 3287126 w 4325166"/>
              <a:gd name="csY6" fmla="*/ 0 h 1631216"/>
              <a:gd name="csX7" fmla="*/ 3741269 w 4325166"/>
              <a:gd name="csY7" fmla="*/ 0 h 1631216"/>
              <a:gd name="csX8" fmla="*/ 4325166 w 4325166"/>
              <a:gd name="csY8" fmla="*/ 0 h 1631216"/>
              <a:gd name="csX9" fmla="*/ 4325166 w 4325166"/>
              <a:gd name="csY9" fmla="*/ 576363 h 1631216"/>
              <a:gd name="csX10" fmla="*/ 4325166 w 4325166"/>
              <a:gd name="csY10" fmla="*/ 1071165 h 1631216"/>
              <a:gd name="csX11" fmla="*/ 4325166 w 4325166"/>
              <a:gd name="csY11" fmla="*/ 1631216 h 1631216"/>
              <a:gd name="csX12" fmla="*/ 3914275 w 4325166"/>
              <a:gd name="csY12" fmla="*/ 1631216 h 1631216"/>
              <a:gd name="csX13" fmla="*/ 3287126 w 4325166"/>
              <a:gd name="csY13" fmla="*/ 1631216 h 1631216"/>
              <a:gd name="csX14" fmla="*/ 2659977 w 4325166"/>
              <a:gd name="csY14" fmla="*/ 1631216 h 1631216"/>
              <a:gd name="csX15" fmla="*/ 2076080 w 4325166"/>
              <a:gd name="csY15" fmla="*/ 1631216 h 1631216"/>
              <a:gd name="csX16" fmla="*/ 1578686 w 4325166"/>
              <a:gd name="csY16" fmla="*/ 1631216 h 1631216"/>
              <a:gd name="csX17" fmla="*/ 994788 w 4325166"/>
              <a:gd name="csY17" fmla="*/ 1631216 h 1631216"/>
              <a:gd name="csX18" fmla="*/ 0 w 4325166"/>
              <a:gd name="csY18" fmla="*/ 1631216 h 1631216"/>
              <a:gd name="csX19" fmla="*/ 0 w 4325166"/>
              <a:gd name="csY19" fmla="*/ 1103789 h 1631216"/>
              <a:gd name="csX20" fmla="*/ 0 w 4325166"/>
              <a:gd name="csY20" fmla="*/ 560051 h 1631216"/>
              <a:gd name="csX21" fmla="*/ 0 w 4325166"/>
              <a:gd name="csY21" fmla="*/ 0 h 16312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325166" h="1631216" extrusionOk="0">
                <a:moveTo>
                  <a:pt x="0" y="0"/>
                </a:moveTo>
                <a:cubicBezTo>
                  <a:pt x="255509" y="-74962"/>
                  <a:pt x="414277" y="14604"/>
                  <a:pt x="627149" y="0"/>
                </a:cubicBezTo>
                <a:cubicBezTo>
                  <a:pt x="840021" y="-14604"/>
                  <a:pt x="1049458" y="16756"/>
                  <a:pt x="1254298" y="0"/>
                </a:cubicBezTo>
                <a:cubicBezTo>
                  <a:pt x="1459138" y="-16756"/>
                  <a:pt x="1711989" y="1770"/>
                  <a:pt x="1838196" y="0"/>
                </a:cubicBezTo>
                <a:cubicBezTo>
                  <a:pt x="1964403" y="-1770"/>
                  <a:pt x="2207441" y="38479"/>
                  <a:pt x="2378841" y="0"/>
                </a:cubicBezTo>
                <a:cubicBezTo>
                  <a:pt x="2550241" y="-38479"/>
                  <a:pt x="2614928" y="46838"/>
                  <a:pt x="2832984" y="0"/>
                </a:cubicBezTo>
                <a:cubicBezTo>
                  <a:pt x="3051040" y="-46838"/>
                  <a:pt x="3102439" y="42677"/>
                  <a:pt x="3287126" y="0"/>
                </a:cubicBezTo>
                <a:cubicBezTo>
                  <a:pt x="3471813" y="-42677"/>
                  <a:pt x="3601357" y="29259"/>
                  <a:pt x="3741269" y="0"/>
                </a:cubicBezTo>
                <a:cubicBezTo>
                  <a:pt x="3881181" y="-29259"/>
                  <a:pt x="4063396" y="23563"/>
                  <a:pt x="4325166" y="0"/>
                </a:cubicBezTo>
                <a:cubicBezTo>
                  <a:pt x="4367783" y="161538"/>
                  <a:pt x="4304832" y="454924"/>
                  <a:pt x="4325166" y="576363"/>
                </a:cubicBezTo>
                <a:cubicBezTo>
                  <a:pt x="4345500" y="697802"/>
                  <a:pt x="4304997" y="859091"/>
                  <a:pt x="4325166" y="1071165"/>
                </a:cubicBezTo>
                <a:cubicBezTo>
                  <a:pt x="4345335" y="1283239"/>
                  <a:pt x="4261123" y="1459221"/>
                  <a:pt x="4325166" y="1631216"/>
                </a:cubicBezTo>
                <a:cubicBezTo>
                  <a:pt x="4213747" y="1637861"/>
                  <a:pt x="4029774" y="1609040"/>
                  <a:pt x="3914275" y="1631216"/>
                </a:cubicBezTo>
                <a:cubicBezTo>
                  <a:pt x="3798776" y="1653392"/>
                  <a:pt x="3565143" y="1558922"/>
                  <a:pt x="3287126" y="1631216"/>
                </a:cubicBezTo>
                <a:cubicBezTo>
                  <a:pt x="3009109" y="1703510"/>
                  <a:pt x="2857505" y="1574306"/>
                  <a:pt x="2659977" y="1631216"/>
                </a:cubicBezTo>
                <a:cubicBezTo>
                  <a:pt x="2462449" y="1688126"/>
                  <a:pt x="2307855" y="1588489"/>
                  <a:pt x="2076080" y="1631216"/>
                </a:cubicBezTo>
                <a:cubicBezTo>
                  <a:pt x="1844305" y="1673943"/>
                  <a:pt x="1694637" y="1588016"/>
                  <a:pt x="1578686" y="1631216"/>
                </a:cubicBezTo>
                <a:cubicBezTo>
                  <a:pt x="1462735" y="1674416"/>
                  <a:pt x="1271832" y="1626166"/>
                  <a:pt x="994788" y="1631216"/>
                </a:cubicBezTo>
                <a:cubicBezTo>
                  <a:pt x="717744" y="1636266"/>
                  <a:pt x="315165" y="1561585"/>
                  <a:pt x="0" y="1631216"/>
                </a:cubicBezTo>
                <a:cubicBezTo>
                  <a:pt x="-62261" y="1457583"/>
                  <a:pt x="56470" y="1354463"/>
                  <a:pt x="0" y="1103789"/>
                </a:cubicBezTo>
                <a:cubicBezTo>
                  <a:pt x="-56470" y="853115"/>
                  <a:pt x="36367" y="734118"/>
                  <a:pt x="0" y="560051"/>
                </a:cubicBezTo>
                <a:cubicBezTo>
                  <a:pt x="-36367" y="385984"/>
                  <a:pt x="27196" y="14770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PH" sz="2500" b="1" dirty="0"/>
              <a:t>Step 5</a:t>
            </a:r>
            <a:r>
              <a:rPr lang="en-PH" sz="2500" dirty="0"/>
              <a:t>: Project the data into the eigenvector. We now have converted our data from two dimension to one dimension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351622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E1AB97B-ADD6-EBD4-CD4E-30891B621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9288B8-B841-7E7E-D0E1-CBC9DEF6102D}"/>
              </a:ext>
            </a:extLst>
          </p:cNvPr>
          <p:cNvGrpSpPr/>
          <p:nvPr/>
        </p:nvGrpSpPr>
        <p:grpSpPr>
          <a:xfrm>
            <a:off x="2088544" y="1285950"/>
            <a:ext cx="9433172" cy="4448101"/>
            <a:chOff x="2088544" y="1285950"/>
            <a:chExt cx="9433172" cy="4448101"/>
          </a:xfrm>
        </p:grpSpPr>
        <p:pic>
          <p:nvPicPr>
            <p:cNvPr id="2" name="Picture 1" descr="A cartoon of a house&#10;&#10;Description automatically generated">
              <a:extLst>
                <a:ext uri="{FF2B5EF4-FFF2-40B4-BE49-F238E27FC236}">
                  <a16:creationId xmlns:a16="http://schemas.microsoft.com/office/drawing/2014/main" id="{42BA81B2-AA71-50BA-5B80-00A4DA87E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1179" y="4642486"/>
              <a:ext cx="720000" cy="72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3" descr="A cartoon of a house&#10;&#10;Description automatically generated">
              <a:extLst>
                <a:ext uri="{FF2B5EF4-FFF2-40B4-BE49-F238E27FC236}">
                  <a16:creationId xmlns:a16="http://schemas.microsoft.com/office/drawing/2014/main" id="{5897CADD-FB49-273F-EFE5-DF340422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2988" y="3719571"/>
              <a:ext cx="828000" cy="82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Picture 2" descr="A cartoon of a house&#10;&#10;Description automatically generated">
              <a:extLst>
                <a:ext uri="{FF2B5EF4-FFF2-40B4-BE49-F238E27FC236}">
                  <a16:creationId xmlns:a16="http://schemas.microsoft.com/office/drawing/2014/main" id="{CBF264BA-39B8-015C-95AF-6303E95D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9373" y="2925000"/>
              <a:ext cx="1008000" cy="100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 descr="A cartoon of a house&#10;&#10;Description automatically generated">
              <a:extLst>
                <a:ext uri="{FF2B5EF4-FFF2-40B4-BE49-F238E27FC236}">
                  <a16:creationId xmlns:a16="http://schemas.microsoft.com/office/drawing/2014/main" id="{E1E8997D-92EA-6F35-4CF2-E4DC1F38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88846" y="2202012"/>
              <a:ext cx="1188000" cy="118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 descr="A cartoon of a house&#10;&#10;Description automatically generated">
              <a:extLst>
                <a:ext uri="{FF2B5EF4-FFF2-40B4-BE49-F238E27FC236}">
                  <a16:creationId xmlns:a16="http://schemas.microsoft.com/office/drawing/2014/main" id="{63023B68-BB8D-7C07-FF47-DC180BD9E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8319" y="1285950"/>
              <a:ext cx="1620000" cy="1620000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7ED627-6B2F-7C32-7039-310505FD1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544" y="1788316"/>
              <a:ext cx="9433172" cy="3945735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7655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</TotalTime>
  <Words>2071</Words>
  <Application>Microsoft Macintosh PowerPoint</Application>
  <PresentationFormat>Widescreen</PresentationFormat>
  <Paragraphs>512</Paragraphs>
  <Slides>83</Slides>
  <Notes>6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Aptos</vt:lpstr>
      <vt:lpstr>Aptos Display</vt:lpstr>
      <vt:lpstr>Arial</vt:lpstr>
      <vt:lpstr>Cambria Math</vt:lpstr>
      <vt:lpstr>Wingdings</vt:lpstr>
      <vt:lpstr>Office Theme</vt:lpstr>
      <vt:lpstr>Principal Component Analysis (Math)</vt:lpstr>
      <vt:lpstr>PowerPoint Presentation</vt:lpstr>
      <vt:lpstr>Projecting Data </vt:lpstr>
      <vt:lpstr>Projecting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Dimensions</vt:lpstr>
      <vt:lpstr>PowerPoint Presentation</vt:lpstr>
      <vt:lpstr>Mean</vt:lpstr>
      <vt:lpstr>Variance in One Dimension</vt:lpstr>
      <vt:lpstr>Variance in One Dimension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Covariance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 the Determinant</vt:lpstr>
      <vt:lpstr>Solve for the eigenvalues</vt:lpstr>
      <vt:lpstr>Find the eigenvectors</vt:lpstr>
      <vt:lpstr>Find the eigenvectors</vt:lpstr>
      <vt:lpstr>PowerPoint Presentation</vt:lpstr>
      <vt:lpstr>Find the eigenvectors</vt:lpstr>
      <vt:lpstr>Find the eigenvectors</vt:lpstr>
      <vt:lpstr>Check if correct</vt:lpstr>
      <vt:lpstr>Check if correct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480</cp:revision>
  <dcterms:created xsi:type="dcterms:W3CDTF">2024-08-08T01:29:50Z</dcterms:created>
  <dcterms:modified xsi:type="dcterms:W3CDTF">2026-01-07T14:55:06Z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